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73" r:id="rId3"/>
    <p:sldId id="262" r:id="rId4"/>
    <p:sldId id="264" r:id="rId5"/>
    <p:sldId id="257" r:id="rId6"/>
    <p:sldId id="263" r:id="rId7"/>
    <p:sldId id="258" r:id="rId8"/>
    <p:sldId id="267" r:id="rId9"/>
    <p:sldId id="259" r:id="rId10"/>
    <p:sldId id="265" r:id="rId11"/>
    <p:sldId id="266" r:id="rId12"/>
    <p:sldId id="260" r:id="rId13"/>
    <p:sldId id="268" r:id="rId14"/>
    <p:sldId id="261" r:id="rId15"/>
    <p:sldId id="269" r:id="rId16"/>
    <p:sldId id="270"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62" d="100"/>
          <a:sy n="62" d="100"/>
        </p:scale>
        <p:origin x="752"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750D8CE-D401-418A-8F14-3748B27F4330}"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C195A2-DCC5-45F1-A0F3-F1036BC92A56}" type="slidenum">
              <a:rPr lang="en-US" smtClean="0"/>
              <a:t>‹#›</a:t>
            </a:fld>
            <a:endParaRPr lang="en-US"/>
          </a:p>
        </p:txBody>
      </p:sp>
    </p:spTree>
    <p:extLst>
      <p:ext uri="{BB962C8B-B14F-4D97-AF65-F5344CB8AC3E}">
        <p14:creationId xmlns:p14="http://schemas.microsoft.com/office/powerpoint/2010/main" val="869682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50D8CE-D401-418A-8F14-3748B27F4330}"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C195A2-DCC5-45F1-A0F3-F1036BC92A56}" type="slidenum">
              <a:rPr lang="en-US" smtClean="0"/>
              <a:t>‹#›</a:t>
            </a:fld>
            <a:endParaRPr lang="en-US"/>
          </a:p>
        </p:txBody>
      </p:sp>
    </p:spTree>
    <p:extLst>
      <p:ext uri="{BB962C8B-B14F-4D97-AF65-F5344CB8AC3E}">
        <p14:creationId xmlns:p14="http://schemas.microsoft.com/office/powerpoint/2010/main" val="3463432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50D8CE-D401-418A-8F14-3748B27F4330}"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C195A2-DCC5-45F1-A0F3-F1036BC92A56}" type="slidenum">
              <a:rPr lang="en-US" smtClean="0"/>
              <a:t>‹#›</a:t>
            </a:fld>
            <a:endParaRPr lang="en-US"/>
          </a:p>
        </p:txBody>
      </p:sp>
    </p:spTree>
    <p:extLst>
      <p:ext uri="{BB962C8B-B14F-4D97-AF65-F5344CB8AC3E}">
        <p14:creationId xmlns:p14="http://schemas.microsoft.com/office/powerpoint/2010/main" val="252960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50D8CE-D401-418A-8F14-3748B27F4330}" type="datetimeFigureOut">
              <a:rPr lang="en-US" smtClean="0"/>
              <a:t>10/30/2023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C195A2-DCC5-45F1-A0F3-F1036BC92A56}" type="slidenum">
              <a:rPr lang="en-US" smtClean="0"/>
              <a:t>‹#›</a:t>
            </a:fld>
            <a:endParaRPr lang="en-US"/>
          </a:p>
        </p:txBody>
      </p:sp>
    </p:spTree>
    <p:extLst>
      <p:ext uri="{BB962C8B-B14F-4D97-AF65-F5344CB8AC3E}">
        <p14:creationId xmlns:p14="http://schemas.microsoft.com/office/powerpoint/2010/main" val="1125353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750D8CE-D401-418A-8F14-3748B27F4330}" type="datetimeFigureOut">
              <a:rPr lang="en-US" smtClean="0"/>
              <a:t>10/30/2023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C195A2-DCC5-45F1-A0F3-F1036BC92A56}" type="slidenum">
              <a:rPr lang="en-US" smtClean="0"/>
              <a:t>‹#›</a:t>
            </a:fld>
            <a:endParaRPr lang="en-US"/>
          </a:p>
        </p:txBody>
      </p:sp>
    </p:spTree>
    <p:extLst>
      <p:ext uri="{BB962C8B-B14F-4D97-AF65-F5344CB8AC3E}">
        <p14:creationId xmlns:p14="http://schemas.microsoft.com/office/powerpoint/2010/main" val="62875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750D8CE-D401-418A-8F14-3748B27F4330}" type="datetimeFigureOut">
              <a:rPr lang="en-US" smtClean="0"/>
              <a:t>10/30/2023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C195A2-DCC5-45F1-A0F3-F1036BC92A56}" type="slidenum">
              <a:rPr lang="en-US" smtClean="0"/>
              <a:t>‹#›</a:t>
            </a:fld>
            <a:endParaRPr lang="en-US"/>
          </a:p>
        </p:txBody>
      </p:sp>
    </p:spTree>
    <p:extLst>
      <p:ext uri="{BB962C8B-B14F-4D97-AF65-F5344CB8AC3E}">
        <p14:creationId xmlns:p14="http://schemas.microsoft.com/office/powerpoint/2010/main" val="2049067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50D8CE-D401-418A-8F14-3748B27F4330}" type="datetimeFigureOut">
              <a:rPr lang="en-US" smtClean="0"/>
              <a:t>10/30/2023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C195A2-DCC5-45F1-A0F3-F1036BC92A56}" type="slidenum">
              <a:rPr lang="en-US" smtClean="0"/>
              <a:t>‹#›</a:t>
            </a:fld>
            <a:endParaRPr lang="en-US"/>
          </a:p>
        </p:txBody>
      </p:sp>
    </p:spTree>
    <p:extLst>
      <p:ext uri="{BB962C8B-B14F-4D97-AF65-F5344CB8AC3E}">
        <p14:creationId xmlns:p14="http://schemas.microsoft.com/office/powerpoint/2010/main" val="775976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50D8CE-D401-418A-8F14-3748B27F4330}" type="datetimeFigureOut">
              <a:rPr lang="en-US" smtClean="0"/>
              <a:t>10/30/2023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C195A2-DCC5-45F1-A0F3-F1036BC92A56}" type="slidenum">
              <a:rPr lang="en-US" smtClean="0"/>
              <a:t>‹#›</a:t>
            </a:fld>
            <a:endParaRPr lang="en-US"/>
          </a:p>
        </p:txBody>
      </p:sp>
    </p:spTree>
    <p:extLst>
      <p:ext uri="{BB962C8B-B14F-4D97-AF65-F5344CB8AC3E}">
        <p14:creationId xmlns:p14="http://schemas.microsoft.com/office/powerpoint/2010/main" val="4138247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50D8CE-D401-418A-8F14-3748B27F4330}" type="datetimeFigureOut">
              <a:rPr lang="en-US" smtClean="0"/>
              <a:t>10/30/2023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C195A2-DCC5-45F1-A0F3-F1036BC92A56}" type="slidenum">
              <a:rPr lang="en-US" smtClean="0"/>
              <a:t>‹#›</a:t>
            </a:fld>
            <a:endParaRPr lang="en-US"/>
          </a:p>
        </p:txBody>
      </p:sp>
    </p:spTree>
    <p:extLst>
      <p:ext uri="{BB962C8B-B14F-4D97-AF65-F5344CB8AC3E}">
        <p14:creationId xmlns:p14="http://schemas.microsoft.com/office/powerpoint/2010/main" val="2737471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50D8CE-D401-418A-8F14-3748B27F4330}"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C195A2-DCC5-45F1-A0F3-F1036BC92A56}" type="slidenum">
              <a:rPr lang="en-US" smtClean="0"/>
              <a:t>‹#›</a:t>
            </a:fld>
            <a:endParaRPr lang="en-US"/>
          </a:p>
        </p:txBody>
      </p:sp>
    </p:spTree>
    <p:extLst>
      <p:ext uri="{BB962C8B-B14F-4D97-AF65-F5344CB8AC3E}">
        <p14:creationId xmlns:p14="http://schemas.microsoft.com/office/powerpoint/2010/main" val="3690796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50D8CE-D401-418A-8F14-3748B27F4330}"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C195A2-DCC5-45F1-A0F3-F1036BC92A56}" type="slidenum">
              <a:rPr lang="en-US" smtClean="0"/>
              <a:t>‹#›</a:t>
            </a:fld>
            <a:endParaRPr lang="en-US"/>
          </a:p>
        </p:txBody>
      </p:sp>
    </p:spTree>
    <p:extLst>
      <p:ext uri="{BB962C8B-B14F-4D97-AF65-F5344CB8AC3E}">
        <p14:creationId xmlns:p14="http://schemas.microsoft.com/office/powerpoint/2010/main" val="1276371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50D8CE-D401-418A-8F14-3748B27F4330}" type="datetimeFigureOut">
              <a:rPr lang="en-US" smtClean="0"/>
              <a:t>10/30/2023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C195A2-DCC5-45F1-A0F3-F1036BC92A56}" type="slidenum">
              <a:rPr lang="en-US" smtClean="0"/>
              <a:t>‹#›</a:t>
            </a:fld>
            <a:endParaRPr lang="en-US"/>
          </a:p>
        </p:txBody>
      </p:sp>
    </p:spTree>
    <p:extLst>
      <p:ext uri="{BB962C8B-B14F-4D97-AF65-F5344CB8AC3E}">
        <p14:creationId xmlns:p14="http://schemas.microsoft.com/office/powerpoint/2010/main" val="13818732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BD8FF-384A-F4CC-D191-7FE465C19BEB}"/>
              </a:ext>
            </a:extLst>
          </p:cNvPr>
          <p:cNvSpPr>
            <a:spLocks noGrp="1"/>
          </p:cNvSpPr>
          <p:nvPr>
            <p:ph type="ctrTitle"/>
          </p:nvPr>
        </p:nvSpPr>
        <p:spPr/>
        <p:txBody>
          <a:bodyPr>
            <a:normAutofit fontScale="90000"/>
          </a:bodyPr>
          <a:lstStyle/>
          <a:p>
            <a:br>
              <a:rPr lang="en-GB" dirty="0"/>
            </a:br>
            <a:br>
              <a:rPr lang="en-GB" dirty="0"/>
            </a:br>
            <a:br>
              <a:rPr lang="en-GB" dirty="0"/>
            </a:br>
            <a:br>
              <a:rPr lang="en-GB" dirty="0"/>
            </a:br>
            <a:br>
              <a:rPr lang="en-GB" dirty="0"/>
            </a:br>
            <a:r>
              <a:rPr lang="en-GB" sz="4900" dirty="0"/>
              <a:t>Unification of Foreign Exchange Market in a Volatile Economy: Issues, Challenges, Opportunities and Innovative Solutions. </a:t>
            </a:r>
            <a:endParaRPr lang="en-NG" sz="4900" dirty="0"/>
          </a:p>
        </p:txBody>
      </p:sp>
      <p:sp>
        <p:nvSpPr>
          <p:cNvPr id="3" name="Subtitle 2">
            <a:extLst>
              <a:ext uri="{FF2B5EF4-FFF2-40B4-BE49-F238E27FC236}">
                <a16:creationId xmlns:a16="http://schemas.microsoft.com/office/drawing/2014/main" id="{CDABF6C6-9ED8-6986-0A97-D18287C463F4}"/>
              </a:ext>
            </a:extLst>
          </p:cNvPr>
          <p:cNvSpPr>
            <a:spLocks noGrp="1"/>
          </p:cNvSpPr>
          <p:nvPr>
            <p:ph type="subTitle" idx="1"/>
          </p:nvPr>
        </p:nvSpPr>
        <p:spPr>
          <a:xfrm>
            <a:off x="1524000" y="4089114"/>
            <a:ext cx="9144000" cy="1900523"/>
          </a:xfrm>
        </p:spPr>
        <p:txBody>
          <a:bodyPr>
            <a:normAutofit/>
          </a:bodyPr>
          <a:lstStyle/>
          <a:p>
            <a:r>
              <a:rPr lang="en-GB" sz="2800" dirty="0"/>
              <a:t>Presented by: Alhaji Kolawole Ghaffar Bello, </a:t>
            </a:r>
            <a:r>
              <a:rPr lang="en-GB" sz="2800" dirty="0" err="1"/>
              <a:t>B.Sc</a:t>
            </a:r>
            <a:r>
              <a:rPr lang="en-GB" sz="2800" dirty="0"/>
              <a:t>, FCA </a:t>
            </a:r>
          </a:p>
          <a:p>
            <a:r>
              <a:rPr lang="en-GB" sz="2800" dirty="0"/>
              <a:t>The Executive Assistant on Finance, Budget and Economic Planning to the Executive Governor of Oyo State and Former Accountant General, Oyo State.</a:t>
            </a:r>
            <a:endParaRPr lang="en-NG" sz="2800" dirty="0"/>
          </a:p>
        </p:txBody>
      </p:sp>
    </p:spTree>
    <p:extLst>
      <p:ext uri="{BB962C8B-B14F-4D97-AF65-F5344CB8AC3E}">
        <p14:creationId xmlns:p14="http://schemas.microsoft.com/office/powerpoint/2010/main" val="662657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DEF0B-525C-77F5-7F3C-346F83458B80}"/>
              </a:ext>
            </a:extLst>
          </p:cNvPr>
          <p:cNvSpPr>
            <a:spLocks noGrp="1"/>
          </p:cNvSpPr>
          <p:nvPr>
            <p:ph type="title"/>
          </p:nvPr>
        </p:nvSpPr>
        <p:spPr/>
        <p:txBody>
          <a:bodyPr/>
          <a:lstStyle/>
          <a:p>
            <a:pPr algn="ctr"/>
            <a:r>
              <a:rPr lang="en-US" sz="4400" b="1" dirty="0"/>
              <a:t>UNIFICATION OF FOREIGN EXCHANGE MARKET IN A VOLATILE ECONOMY</a:t>
            </a:r>
            <a:endParaRPr lang="en-NG" dirty="0"/>
          </a:p>
        </p:txBody>
      </p:sp>
      <p:sp>
        <p:nvSpPr>
          <p:cNvPr id="3" name="Content Placeholder 2">
            <a:extLst>
              <a:ext uri="{FF2B5EF4-FFF2-40B4-BE49-F238E27FC236}">
                <a16:creationId xmlns:a16="http://schemas.microsoft.com/office/drawing/2014/main" id="{7B3CD04A-42F4-D1C5-E879-D4CAFA067496}"/>
              </a:ext>
            </a:extLst>
          </p:cNvPr>
          <p:cNvSpPr>
            <a:spLocks noGrp="1"/>
          </p:cNvSpPr>
          <p:nvPr>
            <p:ph idx="1"/>
          </p:nvPr>
        </p:nvSpPr>
        <p:spPr/>
        <p:txBody>
          <a:bodyPr>
            <a:normAutofit lnSpcReduction="10000"/>
          </a:bodyPr>
          <a:lstStyle/>
          <a:p>
            <a:r>
              <a:rPr lang="en-US" dirty="0"/>
              <a:t>                                               INTRODUCTION</a:t>
            </a:r>
          </a:p>
          <a:p>
            <a:pPr algn="just"/>
            <a:r>
              <a:rPr lang="en-US" dirty="0"/>
              <a:t>Foreign exchange markets play a significant role in international trade and commerce. They facilitate the conversion of one currency into another, making it possible for individuals and corporations to conduct business across borders. In a volatile economy, unifying foreign exchange markets can present both opportunities and challenges. </a:t>
            </a:r>
          </a:p>
          <a:p>
            <a:pPr algn="just"/>
            <a:r>
              <a:rPr lang="en-GB" dirty="0"/>
              <a:t>Over the years, Nigeria, as a leading African economy, has long grappled with the challenge of multiple exchange rates. This means that different rates are used to convert the Nigerian Naira into foreign currencies like the US dollar or the British pound.</a:t>
            </a:r>
          </a:p>
          <a:p>
            <a:endParaRPr lang="en-NG" dirty="0"/>
          </a:p>
        </p:txBody>
      </p:sp>
    </p:spTree>
    <p:extLst>
      <p:ext uri="{BB962C8B-B14F-4D97-AF65-F5344CB8AC3E}">
        <p14:creationId xmlns:p14="http://schemas.microsoft.com/office/powerpoint/2010/main" val="380721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5C05A0-B12C-49B8-8777-790B9E9B8CC8}"/>
              </a:ext>
            </a:extLst>
          </p:cNvPr>
          <p:cNvSpPr>
            <a:spLocks noGrp="1"/>
          </p:cNvSpPr>
          <p:nvPr>
            <p:ph idx="1"/>
          </p:nvPr>
        </p:nvSpPr>
        <p:spPr>
          <a:xfrm>
            <a:off x="838199" y="485775"/>
            <a:ext cx="10753725" cy="5691188"/>
          </a:xfrm>
        </p:spPr>
        <p:txBody>
          <a:bodyPr>
            <a:normAutofit lnSpcReduction="10000"/>
          </a:bodyPr>
          <a:lstStyle/>
          <a:p>
            <a:pPr marL="0" indent="0">
              <a:buNone/>
            </a:pPr>
            <a:endParaRPr lang="en-GB" dirty="0"/>
          </a:p>
          <a:p>
            <a:pPr marL="0" indent="0" algn="just">
              <a:buNone/>
            </a:pPr>
            <a:r>
              <a:rPr lang="en-GB" dirty="0"/>
              <a:t>Multiple rates have made it difficult for them to accurately forecast costs, price their goods and services, and manage their foreign currency exposures. This uncertainty undermines business confidence and hampers long-term economic planning.</a:t>
            </a:r>
          </a:p>
          <a:p>
            <a:pPr marL="0" indent="0" algn="just">
              <a:buNone/>
            </a:pPr>
            <a:r>
              <a:rPr lang="en-GB" dirty="0"/>
              <a:t>Multiple exchange rates have had several adverse effects on Nigeria’s economy. Firstly, it has created economic distortions. Individuals and businesses have been incentivised to engage in arbitrage with different rates available, taking advantage of the rate differentials to make profits.</a:t>
            </a:r>
            <a:endParaRPr lang="en-US" dirty="0"/>
          </a:p>
          <a:p>
            <a:pPr marL="0" indent="0" algn="just">
              <a:buNone/>
            </a:pPr>
            <a:r>
              <a:rPr lang="en-GB" dirty="0"/>
              <a:t>Exchange rates refer to the value of one currency in relation to another. In the case of Nigeria, the country operates multiple exchange rates, with the official exchange rate and various parallel market rates operating concurrently. These multiple rates have resulted in discrepancies, market distortions, and limited transparency in foreign exchange operations.</a:t>
            </a:r>
          </a:p>
        </p:txBody>
      </p:sp>
    </p:spTree>
    <p:extLst>
      <p:ext uri="{BB962C8B-B14F-4D97-AF65-F5344CB8AC3E}">
        <p14:creationId xmlns:p14="http://schemas.microsoft.com/office/powerpoint/2010/main" val="3654710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4CF925-E78B-48EF-9060-66D1FF1A387A}"/>
              </a:ext>
            </a:extLst>
          </p:cNvPr>
          <p:cNvSpPr>
            <a:spLocks noGrp="1"/>
          </p:cNvSpPr>
          <p:nvPr>
            <p:ph idx="1"/>
          </p:nvPr>
        </p:nvSpPr>
        <p:spPr>
          <a:xfrm>
            <a:off x="838200" y="609600"/>
            <a:ext cx="10515600" cy="5567363"/>
          </a:xfrm>
        </p:spPr>
        <p:txBody>
          <a:bodyPr>
            <a:normAutofit fontScale="70000" lnSpcReduction="20000"/>
          </a:bodyPr>
          <a:lstStyle/>
          <a:p>
            <a:pPr algn="just"/>
            <a:r>
              <a:rPr lang="en-GB" b="1" dirty="0" err="1"/>
              <a:t>Nafex</a:t>
            </a:r>
            <a:r>
              <a:rPr lang="en-GB" b="1" dirty="0"/>
              <a:t> rate</a:t>
            </a:r>
            <a:r>
              <a:rPr lang="en-GB" dirty="0"/>
              <a:t>: This is the rate set by the Central Bank of Nigeria (CBN) and was typically lower than the rates in the parallel market. The official rate was used for government transactions, official foreign reserves, and some priority sectors.</a:t>
            </a:r>
          </a:p>
          <a:p>
            <a:pPr algn="just"/>
            <a:r>
              <a:rPr lang="en-GB" b="1" dirty="0"/>
              <a:t>Interbank Exchange Rate</a:t>
            </a:r>
            <a:r>
              <a:rPr lang="en-GB" dirty="0"/>
              <a:t>: The interbank rate was the rate at which commercial banks traded foreign currencies among themselves. It was influenced by market forces but often had some level of intervention by the central bank.</a:t>
            </a:r>
          </a:p>
          <a:p>
            <a:pPr algn="just"/>
            <a:r>
              <a:rPr lang="en-GB" b="1" dirty="0"/>
              <a:t>Retail secondary intervention market</a:t>
            </a:r>
            <a:r>
              <a:rPr lang="en-GB" dirty="0"/>
              <a:t>: The parallel market, also known as the black market or the street market, operated outside the official banking channels. It involved the exchange of foreign currencies through informal channels and often had higher rates compared to the official and interbank rates. The parallel market rates were commonly used by individuals and businesses for various transactions.</a:t>
            </a:r>
          </a:p>
          <a:p>
            <a:pPr algn="just"/>
            <a:r>
              <a:rPr lang="en-GB" b="1" dirty="0"/>
              <a:t>Investors and Exporters (I&amp;E) Window Rate</a:t>
            </a:r>
            <a:r>
              <a:rPr lang="en-GB" dirty="0"/>
              <a:t>: Introduced in 2017, the I&amp;E window was created to attract foreign investors and encourage export earnings. It allowed investors and exporters to buy and sell foreign currencies at market-determined rates. The I&amp;E window rate was relatively more flexible compared to the official rate.</a:t>
            </a:r>
          </a:p>
          <a:p>
            <a:pPr algn="just"/>
            <a:r>
              <a:rPr lang="en-GB" b="1" dirty="0"/>
              <a:t>Bureau De Change (BDC) or black-market Rates</a:t>
            </a:r>
            <a:r>
              <a:rPr lang="en-GB" dirty="0"/>
              <a:t>: The black market is mostly made up of BDCs who get their forex from the CBN and individuals who simply have foreign currency and want to trade. The black-market rate is usually unstructured and reflective of the demand and supply for foreign currency. Since there is no restriction in the black market, the rate is usually much higher than the other windows.</a:t>
            </a:r>
          </a:p>
          <a:p>
            <a:pPr marL="0" indent="0" algn="just">
              <a:buNone/>
            </a:pPr>
            <a:r>
              <a:rPr lang="en-US" dirty="0"/>
              <a:t>This paper examines issues, challenges, opportunities, and innovative solutions related to the unification of foreign exchange markets in a volatile economy.</a:t>
            </a:r>
            <a:endParaRPr lang="LID4096" dirty="0"/>
          </a:p>
          <a:p>
            <a:pPr algn="just"/>
            <a:endParaRPr lang="en-GB" dirty="0"/>
          </a:p>
          <a:p>
            <a:pPr marL="0" indent="0">
              <a:buNone/>
            </a:pPr>
            <a:endParaRPr lang="LID4096" dirty="0"/>
          </a:p>
        </p:txBody>
      </p:sp>
    </p:spTree>
    <p:extLst>
      <p:ext uri="{BB962C8B-B14F-4D97-AF65-F5344CB8AC3E}">
        <p14:creationId xmlns:p14="http://schemas.microsoft.com/office/powerpoint/2010/main" val="3091502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Issues</a:t>
            </a:r>
          </a:p>
        </p:txBody>
      </p:sp>
      <p:sp>
        <p:nvSpPr>
          <p:cNvPr id="3" name="Content Placeholder 2"/>
          <p:cNvSpPr>
            <a:spLocks noGrp="1"/>
          </p:cNvSpPr>
          <p:nvPr>
            <p:ph idx="1"/>
          </p:nvPr>
        </p:nvSpPr>
        <p:spPr>
          <a:xfrm>
            <a:off x="838200" y="1438275"/>
            <a:ext cx="10515600" cy="4738688"/>
          </a:xfrm>
        </p:spPr>
        <p:txBody>
          <a:bodyPr>
            <a:normAutofit fontScale="92500" lnSpcReduction="20000"/>
          </a:bodyPr>
          <a:lstStyle/>
          <a:p>
            <a:endParaRPr lang="en-US" dirty="0"/>
          </a:p>
          <a:p>
            <a:pPr algn="just"/>
            <a:r>
              <a:rPr lang="en-US" dirty="0"/>
              <a:t>The unification of foreign exchange markets can face several issues. One of the most significant issues is the lack of regulatory harmonization. Different countries have different regulations regarding foreign exchange transactions, which can create confusion and inefficiencies. Additionally, lack of transparency and liquidity can also pose major issues in foreign exchange markets.</a:t>
            </a:r>
          </a:p>
          <a:p>
            <a:r>
              <a:rPr lang="en-GB" dirty="0"/>
              <a:t>Multiple exchange rates have had several adverse effects on Nigeria’s economy. Firstly, it has created economic distortions. Individuals and businesses have been incentivised to engage in arbitrage with different rates available, taking advantage of the rate differentials to make profits.</a:t>
            </a:r>
          </a:p>
          <a:p>
            <a:r>
              <a:rPr lang="en-GB" dirty="0"/>
              <a:t>This has led to speculative activities, where individuals buy foreign currency at lower rates and sell at higher rates rather than using the currency for productive investments. Such activities have resulted in an inefficient allocation of resources and hindered economic growth.</a:t>
            </a:r>
          </a:p>
          <a:p>
            <a:pPr algn="just"/>
            <a:endParaRPr lang="en-US" dirty="0"/>
          </a:p>
        </p:txBody>
      </p:sp>
    </p:spTree>
    <p:extLst>
      <p:ext uri="{BB962C8B-B14F-4D97-AF65-F5344CB8AC3E}">
        <p14:creationId xmlns:p14="http://schemas.microsoft.com/office/powerpoint/2010/main" val="2401616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E0A2A0-99D7-48B7-989C-3EDE50060A9A}"/>
              </a:ext>
            </a:extLst>
          </p:cNvPr>
          <p:cNvSpPr>
            <a:spLocks noGrp="1"/>
          </p:cNvSpPr>
          <p:nvPr>
            <p:ph idx="1"/>
          </p:nvPr>
        </p:nvSpPr>
        <p:spPr>
          <a:xfrm>
            <a:off x="838200" y="904875"/>
            <a:ext cx="10515600" cy="5272088"/>
          </a:xfrm>
        </p:spPr>
        <p:txBody>
          <a:bodyPr>
            <a:normAutofit/>
          </a:bodyPr>
          <a:lstStyle/>
          <a:p>
            <a:r>
              <a:rPr lang="en-GB" dirty="0"/>
              <a:t>Moreover, multiple exchange rates have hindered investment inflows into the country. Investors are wary of the uncertainties associated with the exchange rate regime. Due to restrictions and inconsistencies in the rates, they face challenges in converting their earnings or repatriating profits.</a:t>
            </a:r>
          </a:p>
          <a:p>
            <a:r>
              <a:rPr lang="en-GB" dirty="0"/>
              <a:t>This lack of clarity and transparency has discouraged foreign direct investment, crucial for job creation, technology transfer, and overall economic development.</a:t>
            </a:r>
          </a:p>
          <a:p>
            <a:r>
              <a:rPr lang="en-GB" dirty="0"/>
              <a:t>Furthermore, multiple exchange rates have created uncertainties for businesses and individuals alike. Businesses require stable and predictable exchange rates to plan operations, make investment decisions, and manage risks.</a:t>
            </a:r>
          </a:p>
        </p:txBody>
      </p:sp>
    </p:spTree>
    <p:extLst>
      <p:ext uri="{BB962C8B-B14F-4D97-AF65-F5344CB8AC3E}">
        <p14:creationId xmlns:p14="http://schemas.microsoft.com/office/powerpoint/2010/main" val="1442583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92175"/>
          </a:xfrm>
        </p:spPr>
        <p:txBody>
          <a:bodyPr/>
          <a:lstStyle/>
          <a:p>
            <a:r>
              <a:rPr lang="en-US" b="1" dirty="0"/>
              <a:t>Challenges</a:t>
            </a:r>
          </a:p>
        </p:txBody>
      </p:sp>
      <p:sp>
        <p:nvSpPr>
          <p:cNvPr id="3" name="Content Placeholder 2"/>
          <p:cNvSpPr>
            <a:spLocks noGrp="1"/>
          </p:cNvSpPr>
          <p:nvPr>
            <p:ph idx="1"/>
          </p:nvPr>
        </p:nvSpPr>
        <p:spPr>
          <a:xfrm>
            <a:off x="838200" y="1257300"/>
            <a:ext cx="10515600" cy="4919663"/>
          </a:xfrm>
        </p:spPr>
        <p:txBody>
          <a:bodyPr>
            <a:normAutofit fontScale="92500" lnSpcReduction="20000"/>
          </a:bodyPr>
          <a:lstStyle/>
          <a:p>
            <a:endParaRPr lang="en-US" dirty="0"/>
          </a:p>
          <a:p>
            <a:pPr algn="just"/>
            <a:r>
              <a:rPr lang="en-US" dirty="0"/>
              <a:t>The implementation of foreign exchange market unification can face several challenges. One of the primary challenges is resistance from stakeholders. Central bank and other financial institutions may be hesitant to unify their foreign exchange markets due to concerns over potential losses, operational difficulties, and risks. Furthermore, unification can also bring about significant technical and infrastructural challenges, such as developing a common platform for settlement and clearing of transactions.</a:t>
            </a:r>
          </a:p>
          <a:p>
            <a:pPr algn="just"/>
            <a:r>
              <a:rPr lang="en-GB" dirty="0"/>
              <a:t>The challenge of the prevailing low-interest rates in Nigeria’s market also forms part of the issue affecting the exchange rate unification currently.</a:t>
            </a:r>
          </a:p>
          <a:p>
            <a:pPr algn="just"/>
            <a:r>
              <a:rPr lang="en-GB" dirty="0"/>
              <a:t>Managing Inflation: Unifying the exchange rate can have an initial impact on inflation. If the unified rate results in a depreciation of the Naira, it may lead to an increase in the prices of imported goods, which can contribute to inflationary pressures. The government and the central bank need to implement appropriate monetary policies to mitigate any potential inflationary effects and ensure price stability.</a:t>
            </a:r>
          </a:p>
          <a:p>
            <a:pPr algn="just"/>
            <a:endParaRPr lang="en-US" dirty="0"/>
          </a:p>
        </p:txBody>
      </p:sp>
    </p:spTree>
    <p:extLst>
      <p:ext uri="{BB962C8B-B14F-4D97-AF65-F5344CB8AC3E}">
        <p14:creationId xmlns:p14="http://schemas.microsoft.com/office/powerpoint/2010/main" val="2797885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1ADED0-0AB0-47A3-87E7-218757CDB9E2}"/>
              </a:ext>
            </a:extLst>
          </p:cNvPr>
          <p:cNvSpPr>
            <a:spLocks noGrp="1"/>
          </p:cNvSpPr>
          <p:nvPr>
            <p:ph idx="1"/>
          </p:nvPr>
        </p:nvSpPr>
        <p:spPr>
          <a:xfrm>
            <a:off x="838200" y="428624"/>
            <a:ext cx="10515600" cy="5800726"/>
          </a:xfrm>
        </p:spPr>
        <p:txBody>
          <a:bodyPr>
            <a:normAutofit fontScale="70000" lnSpcReduction="20000"/>
          </a:bodyPr>
          <a:lstStyle/>
          <a:p>
            <a:pPr algn="just"/>
            <a:r>
              <a:rPr lang="en-GB" dirty="0"/>
              <a:t>Addressing Exchange Rate Volatility: In the short term, the unification of exchange rates may lead to increased volatility as the market adjusts to the new unified rate. This volatility can pose challenges for businesses and individuals in planning and managing their foreign exchange exposures. It is crucial for the government and regulatory authorities to closely monitor and manage any excessive exchange rate fluctuations to maintain stability in the market.</a:t>
            </a:r>
          </a:p>
          <a:p>
            <a:pPr algn="just"/>
            <a:r>
              <a:rPr lang="en-GB" dirty="0"/>
              <a:t>Adequate Foreign Reserves: To support the unified exchange rate, it is essential to ensure the availability of sufficient foreign reserves. Foreign reserves act as a cushion to manage fluctuations in the exchange rate and provide confidence to investors. The government needs to implement policies to attract foreign capital inflows, such as through exports, foreign direct investment, and borrowing, to bolster foreign reserves and maintain the stability of the unified rate.</a:t>
            </a:r>
          </a:p>
          <a:p>
            <a:pPr algn="just"/>
            <a:r>
              <a:rPr lang="en-GB" dirty="0"/>
              <a:t>Structural Reforms: Unifying the exchange rate should be accompanied by broader structural reforms to enhance the economy’s resilience and reduce dependence on oil exports. Nigeria has traditionally relied heavily on revenue from oil exports, making it vulnerable to fluctuations in global oil prices. Diversification of the economy into non-oil sectors, such as agriculture, manufacturing, services, and technology, can help reduce this vulnerability and promote sustainable economic growth.</a:t>
            </a:r>
          </a:p>
          <a:p>
            <a:pPr algn="just"/>
            <a:r>
              <a:rPr lang="en-GB" dirty="0"/>
              <a:t>Strengthening Institutions: Effective implementation of exchange rate unification requires strong institutional frameworks and governance mechanisms. This includes robust regulation, supervision, and transparency in the foreign exchange market. The government should focus on strengthening institutions, enhancing regulatory frameworks, and combating corruption to create an enabling environment for a unified exchange rate to function effectively.</a:t>
            </a:r>
          </a:p>
        </p:txBody>
      </p:sp>
    </p:spTree>
    <p:extLst>
      <p:ext uri="{BB962C8B-B14F-4D97-AF65-F5344CB8AC3E}">
        <p14:creationId xmlns:p14="http://schemas.microsoft.com/office/powerpoint/2010/main" val="1046026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15975"/>
          </a:xfrm>
        </p:spPr>
        <p:txBody>
          <a:bodyPr/>
          <a:lstStyle/>
          <a:p>
            <a:r>
              <a:rPr lang="en-US" b="1" dirty="0"/>
              <a:t>Opportunities</a:t>
            </a:r>
          </a:p>
        </p:txBody>
      </p:sp>
      <p:sp>
        <p:nvSpPr>
          <p:cNvPr id="3" name="Content Placeholder 2"/>
          <p:cNvSpPr>
            <a:spLocks noGrp="1"/>
          </p:cNvSpPr>
          <p:nvPr>
            <p:ph idx="1"/>
          </p:nvPr>
        </p:nvSpPr>
        <p:spPr>
          <a:xfrm>
            <a:off x="838200" y="1381125"/>
            <a:ext cx="10515600" cy="4795838"/>
          </a:xfrm>
        </p:spPr>
        <p:txBody>
          <a:bodyPr/>
          <a:lstStyle/>
          <a:p>
            <a:pPr algn="just"/>
            <a:r>
              <a:rPr lang="en-US" dirty="0"/>
              <a:t>Unification of foreign exchange markets can present several opportunities. For example, it can lead to increased market efficiency and transparency, reducing transaction costs and improving liquidity, which can benefit all market participants. Additionally, unification can create opportunities for portfolio diversification and risk management, leading to increased investment across borders. Furthermore, it can also facilitate sustainable economic development by promoting trade, investment, and economic growth in developing countries.</a:t>
            </a:r>
          </a:p>
        </p:txBody>
      </p:sp>
    </p:spTree>
    <p:extLst>
      <p:ext uri="{BB962C8B-B14F-4D97-AF65-F5344CB8AC3E}">
        <p14:creationId xmlns:p14="http://schemas.microsoft.com/office/powerpoint/2010/main" val="558166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674650-1092-40CD-AB33-46263DEAF75E}"/>
              </a:ext>
            </a:extLst>
          </p:cNvPr>
          <p:cNvSpPr>
            <a:spLocks noGrp="1"/>
          </p:cNvSpPr>
          <p:nvPr>
            <p:ph idx="1"/>
          </p:nvPr>
        </p:nvSpPr>
        <p:spPr>
          <a:xfrm>
            <a:off x="838200" y="266700"/>
            <a:ext cx="10515600" cy="5910263"/>
          </a:xfrm>
        </p:spPr>
        <p:txBody>
          <a:bodyPr>
            <a:normAutofit fontScale="85000" lnSpcReduction="20000"/>
          </a:bodyPr>
          <a:lstStyle/>
          <a:p>
            <a:pPr algn="just"/>
            <a:r>
              <a:rPr lang="en-GB" b="1" dirty="0"/>
              <a:t>Economic Stability:</a:t>
            </a:r>
            <a:r>
              <a:rPr lang="en-GB" dirty="0"/>
              <a:t> Unifying the exchange rate creates a more stable economic environment. It reduces uncertainties for businesses, both domestic and foreign, by providing a clear and consistent exchange rate for transactions. This stability enhances investor confidence, encourages foreign direct investment, and stimulates economic growth.</a:t>
            </a:r>
          </a:p>
          <a:p>
            <a:pPr algn="just"/>
            <a:r>
              <a:rPr lang="en-GB" b="1" dirty="0"/>
              <a:t>Attracting Foreign Investment</a:t>
            </a:r>
            <a:r>
              <a:rPr lang="en-GB" dirty="0"/>
              <a:t>: Nigeria possesses vast economic potential, attracting foreign investors seeking opportunities in oil and gas, agriculture, manufacturing, and services. A unified exchange rate eliminates the risk of exchange rate volatility and reduces the challenges associated with currency conversions, making the country a more attractive investment destination.</a:t>
            </a:r>
          </a:p>
          <a:p>
            <a:pPr algn="just"/>
            <a:r>
              <a:rPr lang="en-GB" b="1" dirty="0"/>
              <a:t>Enhanced Monetary Policy Effectiveness:</a:t>
            </a:r>
            <a:r>
              <a:rPr lang="en-GB" dirty="0"/>
              <a:t> Multiple exchange rates can hinder the effectiveness of monetary policy. Unifying the exchange rate enables the Central Bank of Nigeria (CBN) to manage better the economy’s inflation, interest rates, and liquidity. It provides a clearer basis for implementing and adjusting monetary policies to achieve desired macroeconomic objectives.</a:t>
            </a:r>
          </a:p>
          <a:p>
            <a:pPr algn="just"/>
            <a:r>
              <a:rPr lang="en-GB" b="1" dirty="0"/>
              <a:t>Improved Balance of Payments:</a:t>
            </a:r>
            <a:r>
              <a:rPr lang="en-GB" dirty="0"/>
              <a:t> By unifying the exchange rate, Nigeria can better manage its balance of payments position. It reduces the pressure on foreign reserves, as a single rate helps to align the country’s imports and exports by accurately reflecting the true cost of foreign goods and services.</a:t>
            </a:r>
          </a:p>
          <a:p>
            <a:endParaRPr lang="LID4096" dirty="0"/>
          </a:p>
        </p:txBody>
      </p:sp>
    </p:spTree>
    <p:extLst>
      <p:ext uri="{BB962C8B-B14F-4D97-AF65-F5344CB8AC3E}">
        <p14:creationId xmlns:p14="http://schemas.microsoft.com/office/powerpoint/2010/main" val="1192728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C9EC57-CFF4-4C8B-8822-7922CBFDA51C}"/>
              </a:ext>
            </a:extLst>
          </p:cNvPr>
          <p:cNvSpPr>
            <a:spLocks noGrp="1"/>
          </p:cNvSpPr>
          <p:nvPr>
            <p:ph idx="1"/>
          </p:nvPr>
        </p:nvSpPr>
        <p:spPr>
          <a:xfrm>
            <a:off x="838200" y="495300"/>
            <a:ext cx="10515600" cy="5681663"/>
          </a:xfrm>
        </p:spPr>
        <p:txBody>
          <a:bodyPr>
            <a:normAutofit fontScale="62500" lnSpcReduction="20000"/>
          </a:bodyPr>
          <a:lstStyle/>
          <a:p>
            <a:pPr marL="0" indent="0">
              <a:buNone/>
            </a:pPr>
            <a:r>
              <a:rPr lang="en-GB" b="1" dirty="0"/>
              <a:t>What about Benefits for Businesses?</a:t>
            </a:r>
          </a:p>
          <a:p>
            <a:pPr marL="0" indent="0">
              <a:buNone/>
            </a:pPr>
            <a:r>
              <a:rPr lang="en-GB" dirty="0"/>
              <a:t>Unifying the exchange rate in Nigeria has significant implications for businesses operating within the country. Here’s what it means for businesses:</a:t>
            </a:r>
          </a:p>
          <a:p>
            <a:pPr algn="just"/>
            <a:r>
              <a:rPr lang="en-GB" dirty="0"/>
              <a:t>Increased Transparency and Predictability: With a unified exchange rate, businesses will benefit from enhanced transparency and predictability in the foreign exchange market. They will have a clearer understanding of the value of the Naira and can make more informed decisions regarding pricing, budgeting, and financial planning. This increased transparency reduces uncertainties and improves the overall business environment.</a:t>
            </a:r>
          </a:p>
          <a:p>
            <a:pPr algn="just"/>
            <a:r>
              <a:rPr lang="en-GB" dirty="0"/>
              <a:t>Improved Planning and Risk Management: Businesses require stable and predictable exchange rates to plan their operations effectively. A unified exchange rate allows businesses to forecast costs, determine pricing strategies, and manage foreign currency exposures more accurately. This stability enables better risk management and reduces the potential for unexpected financial losses due to exchange rate fluctuations.</a:t>
            </a:r>
          </a:p>
          <a:p>
            <a:pPr algn="just"/>
            <a:r>
              <a:rPr lang="en-GB" dirty="0"/>
              <a:t>Simplified Transactions: Dealing with multiple exchange rates can be complex and time-consuming for businesses. Unifying the exchange rate simplifies foreign currency transactions by eliminating the need to navigate through various rates and associated complications. Businesses can engage in straightforward conversions and transactions at a single market-driven rate, streamlining their operations.</a:t>
            </a:r>
          </a:p>
          <a:p>
            <a:pPr algn="just"/>
            <a:r>
              <a:rPr lang="en-GB" dirty="0"/>
              <a:t>Enhanced Competitiveness: A unified exchange rate promotes a level playing field for businesses, as it eliminates the distortions and preferential treatment associated with multiple rates. This creates a fairer business environment, where companies can compete based on their core competencies rather than on their ability to exploit exchange rate differentials. It fosters healthy competition, which, in turn, can drive innovation, productivity, and overall business growth.</a:t>
            </a:r>
          </a:p>
          <a:p>
            <a:pPr algn="just"/>
            <a:r>
              <a:rPr lang="en-GB" dirty="0"/>
              <a:t>Access to Foreign Investment: Unifying the exchange rate makes Nigeria more attractive to foreign investors. The elimination of exchange rate uncertainties and the creation of a transparent and market-driven rate </a:t>
            </a:r>
            <a:r>
              <a:rPr lang="en-GB" dirty="0" err="1"/>
              <a:t>instill</a:t>
            </a:r>
            <a:r>
              <a:rPr lang="en-GB" dirty="0"/>
              <a:t> greater confidence in investors. This, in turn, can lead to increased foreign direct investment, technology transfer, job creation, and overall economic development.</a:t>
            </a:r>
          </a:p>
          <a:p>
            <a:endParaRPr lang="LID4096" dirty="0"/>
          </a:p>
        </p:txBody>
      </p:sp>
    </p:spTree>
    <p:extLst>
      <p:ext uri="{BB962C8B-B14F-4D97-AF65-F5344CB8AC3E}">
        <p14:creationId xmlns:p14="http://schemas.microsoft.com/office/powerpoint/2010/main" val="381330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39749"/>
          </a:xfrm>
        </p:spPr>
        <p:txBody>
          <a:bodyPr>
            <a:normAutofit fontScale="90000"/>
          </a:bodyPr>
          <a:lstStyle/>
          <a:p>
            <a:r>
              <a:rPr lang="en-US" b="1" dirty="0"/>
              <a:t>Innovative Solutions</a:t>
            </a:r>
          </a:p>
        </p:txBody>
      </p:sp>
      <p:sp>
        <p:nvSpPr>
          <p:cNvPr id="3" name="Content Placeholder 2"/>
          <p:cNvSpPr>
            <a:spLocks noGrp="1"/>
          </p:cNvSpPr>
          <p:nvPr>
            <p:ph idx="1"/>
          </p:nvPr>
        </p:nvSpPr>
        <p:spPr>
          <a:xfrm>
            <a:off x="838200" y="1095375"/>
            <a:ext cx="10515600" cy="5081588"/>
          </a:xfrm>
        </p:spPr>
        <p:txBody>
          <a:bodyPr>
            <a:normAutofit fontScale="92500"/>
          </a:bodyPr>
          <a:lstStyle/>
          <a:p>
            <a:endParaRPr lang="en-US" dirty="0"/>
          </a:p>
          <a:p>
            <a:pPr algn="just"/>
            <a:r>
              <a:rPr lang="en-US" dirty="0"/>
              <a:t>To overcome challenges and maximize opportunities, there are several innovative solutions that can be explored. One possible solution is the development of common regulatory frameworks and standards. This would help eliminate inefficiencies and improve transparency in transactions, thereby increasing trust between market participants. Additionally, the development of innovative technologies, such as </a:t>
            </a:r>
            <a:r>
              <a:rPr lang="en-US" dirty="0" err="1"/>
              <a:t>blockchain</a:t>
            </a:r>
            <a:r>
              <a:rPr lang="en-US" dirty="0"/>
              <a:t> and AI, can play a significant role in the unification of foreign exchange markets. These technologies can help to streamline processes, improve efficiency, and reduce costs, making it easier and more accessible for participants to transact in foreign exchange markets. </a:t>
            </a:r>
          </a:p>
          <a:p>
            <a:pPr algn="just"/>
            <a:r>
              <a:rPr lang="en-GB" dirty="0"/>
              <a:t>utilizing an expense management platform like </a:t>
            </a:r>
            <a:r>
              <a:rPr lang="en-GB" dirty="0" err="1"/>
              <a:t>Bujeti</a:t>
            </a:r>
            <a:r>
              <a:rPr lang="en-GB" dirty="0"/>
              <a:t> can offer several advantages and help mitigate the impact of these challenges.</a:t>
            </a:r>
            <a:endParaRPr lang="en-US" dirty="0"/>
          </a:p>
          <a:p>
            <a:pPr marL="0" indent="0">
              <a:buNone/>
            </a:pPr>
            <a:endParaRPr lang="en-US" dirty="0"/>
          </a:p>
        </p:txBody>
      </p:sp>
    </p:spTree>
    <p:extLst>
      <p:ext uri="{BB962C8B-B14F-4D97-AF65-F5344CB8AC3E}">
        <p14:creationId xmlns:p14="http://schemas.microsoft.com/office/powerpoint/2010/main" val="1526551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35E042-ACBC-4974-B8CF-AC937D3A1926}"/>
              </a:ext>
            </a:extLst>
          </p:cNvPr>
          <p:cNvSpPr>
            <a:spLocks noGrp="1"/>
          </p:cNvSpPr>
          <p:nvPr>
            <p:ph idx="1"/>
          </p:nvPr>
        </p:nvSpPr>
        <p:spPr>
          <a:xfrm>
            <a:off x="838200" y="457200"/>
            <a:ext cx="10515600" cy="5719763"/>
          </a:xfrm>
        </p:spPr>
        <p:txBody>
          <a:bodyPr>
            <a:normAutofit fontScale="62500" lnSpcReduction="20000"/>
          </a:bodyPr>
          <a:lstStyle/>
          <a:p>
            <a:pPr marL="0" indent="0">
              <a:buNone/>
            </a:pPr>
            <a:r>
              <a:rPr lang="en-GB" dirty="0" err="1"/>
              <a:t>Bujeti</a:t>
            </a:r>
            <a:r>
              <a:rPr lang="en-GB" dirty="0"/>
              <a:t> is a </a:t>
            </a:r>
            <a:r>
              <a:rPr lang="en-GB" b="1" dirty="0"/>
              <a:t>corporate card, budgeting and expense management platform</a:t>
            </a:r>
            <a:r>
              <a:rPr lang="en-GB" dirty="0"/>
              <a:t> for businesses of all sizes in Africa. It provides an expense management solution that enables finance teams to make better decisions faster, corporate cards that are intentionally designed for security, and bank transfer payment options. </a:t>
            </a:r>
          </a:p>
          <a:p>
            <a:r>
              <a:rPr lang="en-GB" dirty="0"/>
              <a:t>Expense Optimization and Cost Control: Managing expenses effectively is crucial in an environment characterized by liquidity challenges. </a:t>
            </a:r>
            <a:r>
              <a:rPr lang="en-GB" dirty="0" err="1"/>
              <a:t>Bujeti</a:t>
            </a:r>
            <a:r>
              <a:rPr lang="en-GB" dirty="0"/>
              <a:t> offers comprehensive expense management features, enabling businesses to track, categorize, and </a:t>
            </a:r>
            <a:r>
              <a:rPr lang="en-GB" dirty="0" err="1"/>
              <a:t>analyze</a:t>
            </a:r>
            <a:r>
              <a:rPr lang="en-GB" dirty="0"/>
              <a:t> their expenditures. By gaining insights into their spending patterns, businesses can identify areas of cost optimization, implement budgetary controls, and make informed decisions on resource allocation. This level of expense control is particularly valuable in times of currency scarcity, where every Naira spent needs to be maximized.</a:t>
            </a:r>
          </a:p>
          <a:p>
            <a:r>
              <a:rPr lang="en-GB" dirty="0"/>
              <a:t>Risk Management and Compliance: Fluctuating exchange rates can introduce risks for businesses engaged in international trade or reliant on imported goods and services. </a:t>
            </a:r>
            <a:r>
              <a:rPr lang="en-GB" dirty="0" err="1"/>
              <a:t>Bujeti</a:t>
            </a:r>
            <a:r>
              <a:rPr lang="en-GB" dirty="0"/>
              <a:t> facilitates risk management by providing tools to monitor foreign currency expenses and assess their impact on overall financial performance. Additionally, the platform can help businesses comply with regulatory requirements and maintain accurate financial records, reducing the risk of penalties or audits related to currency transactions.</a:t>
            </a:r>
          </a:p>
          <a:p>
            <a:r>
              <a:rPr lang="en-GB" dirty="0"/>
              <a:t>Efficiency and Automation: </a:t>
            </a:r>
            <a:r>
              <a:rPr lang="en-GB" dirty="0" err="1"/>
              <a:t>Bujeti</a:t>
            </a:r>
            <a:r>
              <a:rPr lang="en-GB" dirty="0"/>
              <a:t> streamlines expense management processes, automating tasks such as expense tracking, reporting, and reimbursement. This automation saves businesses valuable time and resources, allowing employees to focus on core activities. By digitizing expense management, </a:t>
            </a:r>
            <a:r>
              <a:rPr lang="en-GB" dirty="0" err="1"/>
              <a:t>Bujeti</a:t>
            </a:r>
            <a:r>
              <a:rPr lang="en-GB" dirty="0"/>
              <a:t> reduces the risk of errors, enhances efficiency, and ensures transparency in financial operations.</a:t>
            </a:r>
          </a:p>
          <a:p>
            <a:r>
              <a:rPr lang="en-GB" dirty="0"/>
              <a:t>Business Insights and Decision-making: </a:t>
            </a:r>
            <a:r>
              <a:rPr lang="en-GB" dirty="0" err="1"/>
              <a:t>Bujeti</a:t>
            </a:r>
            <a:r>
              <a:rPr lang="en-GB" dirty="0"/>
              <a:t> generates detailed reports and analytics on expenses, providing businesses with valuable insights into their financial performance. These insights enable better decision-making, helping businesses adapt their strategies based on changing economic conditions, exchange rate fluctuations, and market dynamics. With accurate and timely information at their fingertips, businesses can make proactive decisions to navigate the challenges posed by Nigeria’s foreign exchange environment.</a:t>
            </a:r>
          </a:p>
        </p:txBody>
      </p:sp>
    </p:spTree>
    <p:extLst>
      <p:ext uri="{BB962C8B-B14F-4D97-AF65-F5344CB8AC3E}">
        <p14:creationId xmlns:p14="http://schemas.microsoft.com/office/powerpoint/2010/main" val="2655152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87375"/>
          </a:xfrm>
        </p:spPr>
        <p:txBody>
          <a:bodyPr>
            <a:normAutofit fontScale="90000"/>
          </a:bodyPr>
          <a:lstStyle/>
          <a:p>
            <a:pPr marL="0" indent="0"/>
            <a:r>
              <a:rPr lang="en-US" b="1" dirty="0"/>
              <a:t>Conclusion</a:t>
            </a:r>
          </a:p>
        </p:txBody>
      </p:sp>
      <p:sp>
        <p:nvSpPr>
          <p:cNvPr id="3" name="Content Placeholder 2"/>
          <p:cNvSpPr>
            <a:spLocks noGrp="1"/>
          </p:cNvSpPr>
          <p:nvPr>
            <p:ph idx="1"/>
          </p:nvPr>
        </p:nvSpPr>
        <p:spPr>
          <a:xfrm>
            <a:off x="838200" y="1104900"/>
            <a:ext cx="10515600" cy="5072063"/>
          </a:xfrm>
        </p:spPr>
        <p:txBody>
          <a:bodyPr>
            <a:normAutofit/>
          </a:bodyPr>
          <a:lstStyle/>
          <a:p>
            <a:pPr marL="0" indent="0">
              <a:buNone/>
            </a:pPr>
            <a:endParaRPr lang="en-US" dirty="0"/>
          </a:p>
          <a:p>
            <a:pPr algn="just"/>
            <a:r>
              <a:rPr lang="en-US" dirty="0"/>
              <a:t>The unification of foreign exchange markets in a volatile economy presents both challenges and opportunities. While regulatory harmonization and resistance from stakeholders can pose issues, technological innovations and the potential for increased efficiency and transparency can create opportunities for sustainable economic development. Exploring innovative solutions such as common regulatory frameworks and cutting-edge technology can help to overcome barriers and pave the way for a more unified and efficient global foreign exchange market.</a:t>
            </a:r>
          </a:p>
        </p:txBody>
      </p:sp>
    </p:spTree>
    <p:extLst>
      <p:ext uri="{BB962C8B-B14F-4D97-AF65-F5344CB8AC3E}">
        <p14:creationId xmlns:p14="http://schemas.microsoft.com/office/powerpoint/2010/main" val="510740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99EC85-1E81-AF3A-FF39-F9D94052947B}"/>
              </a:ext>
            </a:extLst>
          </p:cNvPr>
          <p:cNvSpPr txBox="1"/>
          <p:nvPr/>
        </p:nvSpPr>
        <p:spPr>
          <a:xfrm>
            <a:off x="780836" y="-129022"/>
            <a:ext cx="8365732" cy="6010620"/>
          </a:xfrm>
          <a:prstGeom prst="rect">
            <a:avLst/>
          </a:prstGeom>
          <a:noFill/>
        </p:spPr>
        <p:txBody>
          <a:bodyPr wrap="square">
            <a:spAutoFit/>
          </a:bodyPr>
          <a:lstStyle/>
          <a:p>
            <a:pPr algn="just">
              <a:lnSpc>
                <a:spcPct val="115000"/>
              </a:lnSpc>
              <a:spcAft>
                <a:spcPts val="1000"/>
              </a:spcAft>
            </a:pPr>
            <a:endParaRPr lang="en-US" sz="20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1000"/>
              </a:spcAft>
            </a:pPr>
            <a:r>
              <a:rPr lang="en-US" sz="2000" dirty="0">
                <a:effectLst/>
                <a:latin typeface="Calibri" panose="020F0502020204030204" pitchFamily="34" charset="0"/>
                <a:ea typeface="Calibri" panose="020F0502020204030204" pitchFamily="34" charset="0"/>
                <a:cs typeface="Calibri" panose="020F0502020204030204" pitchFamily="34" charset="0"/>
              </a:rPr>
              <a:t>REFERENCES</a:t>
            </a:r>
            <a:endParaRPr lang="en-NG" sz="16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Stephen </a:t>
            </a:r>
            <a:r>
              <a:rPr lang="en-US" sz="18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Ugwu</a:t>
            </a:r>
            <a:r>
              <a:rPr lang="en-US" sz="1800" kern="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en-GB" sz="1800" kern="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(October 2023). </a:t>
            </a:r>
            <a:r>
              <a:rPr lang="en-US" sz="1800" kern="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Nigeria’s FX unification: Restoring sanity in a Chaotic market</a:t>
            </a:r>
            <a:r>
              <a:rPr lang="en-GB" sz="1800" kern="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en-GB" sz="1800" i="1" kern="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Nigerian Guardian Newspaper</a:t>
            </a:r>
            <a:endParaRPr lang="en-NG" sz="16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1800" dirty="0" err="1">
                <a:effectLst/>
                <a:latin typeface="Calibri" panose="020F0502020204030204" pitchFamily="34" charset="0"/>
                <a:ea typeface="Calibri" panose="020F0502020204030204" pitchFamily="34" charset="0"/>
                <a:cs typeface="Calibri" panose="020F0502020204030204" pitchFamily="34" charset="0"/>
              </a:rPr>
              <a:t>Agénor</a:t>
            </a:r>
            <a:r>
              <a:rPr lang="en-US" sz="1800" dirty="0">
                <a:effectLst/>
                <a:latin typeface="Calibri" panose="020F0502020204030204" pitchFamily="34" charset="0"/>
                <a:ea typeface="Calibri" panose="020F0502020204030204" pitchFamily="34" charset="0"/>
                <a:cs typeface="Calibri" panose="020F0502020204030204" pitchFamily="34" charset="0"/>
              </a:rPr>
              <a:t>, Pierre-Richard (1992). Parallel Currency Markets in Developing Countries: Theory, Evidence, and Policy Implications, </a:t>
            </a:r>
            <a:r>
              <a:rPr lang="en-US" sz="1800" i="1" dirty="0">
                <a:effectLst/>
                <a:latin typeface="Calibri" panose="020F0502020204030204" pitchFamily="34" charset="0"/>
                <a:ea typeface="Calibri" panose="020F0502020204030204" pitchFamily="34" charset="0"/>
                <a:cs typeface="Calibri" panose="020F0502020204030204" pitchFamily="34" charset="0"/>
              </a:rPr>
              <a:t>Essays in International Finance</a:t>
            </a:r>
            <a:r>
              <a:rPr lang="en-US" sz="1800" dirty="0">
                <a:effectLst/>
                <a:latin typeface="Calibri" panose="020F0502020204030204" pitchFamily="34" charset="0"/>
                <a:ea typeface="Calibri" panose="020F0502020204030204" pitchFamily="34" charset="0"/>
                <a:cs typeface="Calibri" panose="020F0502020204030204" pitchFamily="34" charset="0"/>
              </a:rPr>
              <a:t>, No. 188, Princeton University (Princeton, New Jersey: Princeton University Press.</a:t>
            </a:r>
            <a:endParaRPr lang="en-NG" sz="16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Jagdeep S. Bhandari, and Robert P. Flood (June 1992). Speculative Attacks and Models of Balance of Payments Crises, Staff Papers, International Monetary Fund, Vol. 39, pp. 357-94.</a:t>
            </a:r>
            <a:endParaRPr lang="en-NG" sz="16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Bhandari, Jagdeep S., and Carlos A. </a:t>
            </a:r>
            <a:r>
              <a:rPr lang="en-US" sz="1800" dirty="0" err="1">
                <a:effectLst/>
                <a:latin typeface="Calibri" panose="020F0502020204030204" pitchFamily="34" charset="0"/>
                <a:ea typeface="Calibri" panose="020F0502020204030204" pitchFamily="34" charset="0"/>
                <a:cs typeface="Calibri" panose="020F0502020204030204" pitchFamily="34" charset="0"/>
              </a:rPr>
              <a:t>Végh</a:t>
            </a:r>
            <a:r>
              <a:rPr lang="en-US" sz="1800" dirty="0">
                <a:effectLst/>
                <a:latin typeface="Calibri" panose="020F0502020204030204" pitchFamily="34" charset="0"/>
                <a:ea typeface="Calibri" panose="020F0502020204030204" pitchFamily="34" charset="0"/>
                <a:cs typeface="Calibri" panose="020F0502020204030204" pitchFamily="34" charset="0"/>
              </a:rPr>
              <a:t>. (March 1990). Dual Exchange Markets Under Incomplete Separation: An Optimizing </a:t>
            </a:r>
            <a:r>
              <a:rPr lang="en-US" sz="1800" dirty="0" err="1">
                <a:effectLst/>
                <a:latin typeface="Calibri" panose="020F0502020204030204" pitchFamily="34" charset="0"/>
                <a:ea typeface="Calibri" panose="020F0502020204030204" pitchFamily="34" charset="0"/>
                <a:cs typeface="Calibri" panose="020F0502020204030204" pitchFamily="34" charset="0"/>
              </a:rPr>
              <a:t>Model,Staff</a:t>
            </a:r>
            <a:r>
              <a:rPr lang="en-US" sz="1800" dirty="0">
                <a:effectLst/>
                <a:latin typeface="Calibri" panose="020F0502020204030204" pitchFamily="34" charset="0"/>
                <a:ea typeface="Calibri" panose="020F0502020204030204" pitchFamily="34" charset="0"/>
                <a:cs typeface="Calibri" panose="020F0502020204030204" pitchFamily="34" charset="0"/>
              </a:rPr>
              <a:t> Papers, International Monetary Fund, Vol. 37, pp. 146-67.</a:t>
            </a:r>
            <a:endParaRPr lang="en-NG" sz="16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Calvo, Guillermo A. (1983). Staggered Contracts and Exchange Rate Policy in Exchange Rates and International Macroeconomics, ed. by Jacob A. Frenkel (Chicago: University of Chicago Press).</a:t>
            </a:r>
            <a:endParaRPr lang="en-NG"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63622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D22710-34BD-B554-825F-7720D7B52399}"/>
              </a:ext>
            </a:extLst>
          </p:cNvPr>
          <p:cNvSpPr txBox="1"/>
          <p:nvPr/>
        </p:nvSpPr>
        <p:spPr>
          <a:xfrm>
            <a:off x="1304818" y="1190957"/>
            <a:ext cx="9667982" cy="4185505"/>
          </a:xfrm>
          <a:prstGeom prst="rect">
            <a:avLst/>
          </a:prstGeom>
          <a:noFill/>
        </p:spPr>
        <p:txBody>
          <a:bodyPr wrap="square">
            <a:spAutoFit/>
          </a:bodyPr>
          <a:lstStyle/>
          <a:p>
            <a:pPr algn="just">
              <a:lnSpc>
                <a:spcPct val="115000"/>
              </a:lnSpc>
              <a:spcAft>
                <a:spcPts val="1000"/>
              </a:spcAft>
            </a:pPr>
            <a:r>
              <a:rPr lang="en-US" sz="1800" dirty="0" err="1">
                <a:effectLst/>
                <a:latin typeface="Calibri" panose="020F0502020204030204" pitchFamily="34" charset="0"/>
                <a:ea typeface="Calibri" panose="020F0502020204030204" pitchFamily="34" charset="0"/>
                <a:cs typeface="Calibri" panose="020F0502020204030204" pitchFamily="34" charset="0"/>
              </a:rPr>
              <a:t>Djajic</a:t>
            </a:r>
            <a:r>
              <a:rPr lang="en-US" sz="1800" dirty="0">
                <a:effectLst/>
                <a:latin typeface="Calibri" panose="020F0502020204030204" pitchFamily="34" charset="0"/>
                <a:ea typeface="Calibri" panose="020F0502020204030204" pitchFamily="34" charset="0"/>
                <a:cs typeface="Calibri" panose="020F0502020204030204" pitchFamily="34" charset="0"/>
              </a:rPr>
              <a:t>, Slobodan. (December 1989). Dynamics of the Exchange Rate in Anticipation of Pegging, </a:t>
            </a:r>
            <a:r>
              <a:rPr lang="en-US" sz="1800" i="1" dirty="0">
                <a:effectLst/>
                <a:latin typeface="Calibri" panose="020F0502020204030204" pitchFamily="34" charset="0"/>
                <a:ea typeface="Calibri" panose="020F0502020204030204" pitchFamily="34" charset="0"/>
                <a:cs typeface="Calibri" panose="020F0502020204030204" pitchFamily="34" charset="0"/>
              </a:rPr>
              <a:t>Journal of International Money and Finance</a:t>
            </a:r>
            <a:r>
              <a:rPr lang="en-US" sz="1800" dirty="0">
                <a:effectLst/>
                <a:latin typeface="Calibri" panose="020F0502020204030204" pitchFamily="34" charset="0"/>
                <a:ea typeface="Calibri" panose="020F0502020204030204" pitchFamily="34" charset="0"/>
                <a:cs typeface="Calibri" panose="020F0502020204030204" pitchFamily="34" charset="0"/>
              </a:rPr>
              <a:t>, Vol. 8. pp. 559-71.</a:t>
            </a:r>
            <a:endParaRPr lang="en-NG" sz="16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Flood, Robert P., and Nancy P. Marion. (March 1983). Exchange-Rate Regimes in Transition, </a:t>
            </a:r>
            <a:r>
              <a:rPr lang="en-US" sz="1800" i="1" dirty="0">
                <a:effectLst/>
                <a:latin typeface="Calibri" panose="020F0502020204030204" pitchFamily="34" charset="0"/>
                <a:ea typeface="Calibri" panose="020F0502020204030204" pitchFamily="34" charset="0"/>
                <a:cs typeface="Calibri" panose="020F0502020204030204" pitchFamily="34" charset="0"/>
              </a:rPr>
              <a:t>Journal of International Money and Finance</a:t>
            </a:r>
            <a:r>
              <a:rPr lang="en-US" sz="1800" dirty="0">
                <a:effectLst/>
                <a:latin typeface="Calibri" panose="020F0502020204030204" pitchFamily="34" charset="0"/>
                <a:ea typeface="Calibri" panose="020F0502020204030204" pitchFamily="34" charset="0"/>
                <a:cs typeface="Calibri" panose="020F0502020204030204" pitchFamily="34" charset="0"/>
              </a:rPr>
              <a:t>, Vol. 2 ; pp. 279-94.</a:t>
            </a:r>
            <a:endParaRPr lang="en-NG" sz="16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Froot, Kenneth A., and Maurice Obstfeld. (November 1991) Exchange-Rate Dynamics Under Stochastic Regime Shifts: A Unified Approach, </a:t>
            </a:r>
            <a:r>
              <a:rPr lang="en-US" sz="1800" i="1" dirty="0">
                <a:effectLst/>
                <a:latin typeface="Calibri" panose="020F0502020204030204" pitchFamily="34" charset="0"/>
                <a:ea typeface="Calibri" panose="020F0502020204030204" pitchFamily="34" charset="0"/>
                <a:cs typeface="Calibri" panose="020F0502020204030204" pitchFamily="34" charset="0"/>
              </a:rPr>
              <a:t>Journal of International Economics</a:t>
            </a:r>
            <a:r>
              <a:rPr lang="en-US" sz="1800" dirty="0">
                <a:effectLst/>
                <a:latin typeface="Calibri" panose="020F0502020204030204" pitchFamily="34" charset="0"/>
                <a:ea typeface="Calibri" panose="020F0502020204030204" pitchFamily="34" charset="0"/>
                <a:cs typeface="Calibri" panose="020F0502020204030204" pitchFamily="34" charset="0"/>
              </a:rPr>
              <a:t>, Vol. 31, pp. 203-29.</a:t>
            </a:r>
            <a:endParaRPr lang="en-NG" sz="16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Gros, Daniel. (September 1988). Dual Exchange Rates in the Presence of Incomplete Market Separation, Staff Papers, </a:t>
            </a:r>
            <a:r>
              <a:rPr lang="en-US" sz="1800" i="1" dirty="0">
                <a:effectLst/>
                <a:latin typeface="Calibri" panose="020F0502020204030204" pitchFamily="34" charset="0"/>
                <a:ea typeface="Calibri" panose="020F0502020204030204" pitchFamily="34" charset="0"/>
                <a:cs typeface="Calibri" panose="020F0502020204030204" pitchFamily="34" charset="0"/>
              </a:rPr>
              <a:t>International Monetary Fund</a:t>
            </a:r>
            <a:r>
              <a:rPr lang="en-US" sz="1800" dirty="0">
                <a:effectLst/>
                <a:latin typeface="Calibri" panose="020F0502020204030204" pitchFamily="34" charset="0"/>
                <a:ea typeface="Calibri" panose="020F0502020204030204" pitchFamily="34" charset="0"/>
                <a:cs typeface="Calibri" panose="020F0502020204030204" pitchFamily="34" charset="0"/>
              </a:rPr>
              <a:t>, Vol. 35, pp. 437-60.</a:t>
            </a:r>
            <a:endParaRPr lang="en-NG" sz="16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Krugman, Paul. (August 1991). Target Zones and Exchange Rate Dynamics, </a:t>
            </a:r>
            <a:r>
              <a:rPr lang="en-US" sz="1800" i="1" dirty="0">
                <a:effectLst/>
                <a:latin typeface="Calibri" panose="020F0502020204030204" pitchFamily="34" charset="0"/>
                <a:ea typeface="Calibri" panose="020F0502020204030204" pitchFamily="34" charset="0"/>
                <a:cs typeface="Calibri" panose="020F0502020204030204" pitchFamily="34" charset="0"/>
              </a:rPr>
              <a:t>Quarterly Journal of Economics</a:t>
            </a:r>
            <a:r>
              <a:rPr lang="en-US" sz="1800" dirty="0">
                <a:effectLst/>
                <a:latin typeface="Calibri" panose="020F0502020204030204" pitchFamily="34" charset="0"/>
                <a:ea typeface="Calibri" panose="020F0502020204030204" pitchFamily="34" charset="0"/>
                <a:cs typeface="Calibri" panose="020F0502020204030204" pitchFamily="34" charset="0"/>
              </a:rPr>
              <a:t>, Vol. 106, pp. 669-82.</a:t>
            </a:r>
          </a:p>
          <a:p>
            <a:pPr algn="just">
              <a:lnSpc>
                <a:spcPct val="115000"/>
              </a:lnSpc>
              <a:spcAft>
                <a:spcPts val="1000"/>
              </a:spcAft>
            </a:pPr>
            <a:endParaRPr lang="en-NG"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20923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665908-79C0-211E-B593-6193E8C78E6C}"/>
              </a:ext>
            </a:extLst>
          </p:cNvPr>
          <p:cNvSpPr txBox="1"/>
          <p:nvPr/>
        </p:nvSpPr>
        <p:spPr>
          <a:xfrm>
            <a:off x="914399" y="2215722"/>
            <a:ext cx="8928243" cy="3325269"/>
          </a:xfrm>
          <a:prstGeom prst="rect">
            <a:avLst/>
          </a:prstGeom>
          <a:noFill/>
        </p:spPr>
        <p:txBody>
          <a:bodyPr wrap="square">
            <a:spAutoFit/>
          </a:bodyPr>
          <a:lstStyle/>
          <a:p>
            <a:pPr algn="just">
              <a:lnSpc>
                <a:spcPct val="115000"/>
              </a:lnSpc>
              <a:spcAft>
                <a:spcPts val="1000"/>
              </a:spcAft>
            </a:pPr>
            <a:r>
              <a:rPr lang="en-US" sz="1800" dirty="0" err="1">
                <a:effectLst/>
                <a:latin typeface="Calibri" panose="020F0502020204030204" pitchFamily="34" charset="0"/>
                <a:ea typeface="Calibri" panose="020F0502020204030204" pitchFamily="34" charset="0"/>
                <a:cs typeface="Calibri" panose="020F0502020204030204" pitchFamily="34" charset="0"/>
              </a:rPr>
              <a:t>Lizondo</a:t>
            </a:r>
            <a:r>
              <a:rPr lang="en-US" sz="1800" dirty="0">
                <a:effectLst/>
                <a:latin typeface="Calibri" panose="020F0502020204030204" pitchFamily="34" charset="0"/>
                <a:ea typeface="Calibri" panose="020F0502020204030204" pitchFamily="34" charset="0"/>
                <a:cs typeface="Calibri" panose="020F0502020204030204" pitchFamily="34" charset="0"/>
              </a:rPr>
              <a:t>, J. </a:t>
            </a:r>
            <a:r>
              <a:rPr lang="en-US" sz="1800" dirty="0" err="1">
                <a:effectLst/>
                <a:latin typeface="Calibri" panose="020F0502020204030204" pitchFamily="34" charset="0"/>
                <a:ea typeface="Calibri" panose="020F0502020204030204" pitchFamily="34" charset="0"/>
                <a:cs typeface="Calibri" panose="020F0502020204030204" pitchFamily="34" charset="0"/>
              </a:rPr>
              <a:t>Saúl</a:t>
            </a:r>
            <a:r>
              <a:rPr lang="en-US" sz="1800" dirty="0">
                <a:effectLst/>
                <a:latin typeface="Calibri" panose="020F0502020204030204" pitchFamily="34" charset="0"/>
                <a:ea typeface="Calibri" panose="020F0502020204030204" pitchFamily="34" charset="0"/>
                <a:cs typeface="Calibri" panose="020F0502020204030204" pitchFamily="34" charset="0"/>
              </a:rPr>
              <a:t>. (February 1987). Unification of Dual Exchange Markets, </a:t>
            </a:r>
            <a:r>
              <a:rPr lang="en-US" sz="1800" i="1" dirty="0">
                <a:effectLst/>
                <a:latin typeface="Calibri" panose="020F0502020204030204" pitchFamily="34" charset="0"/>
                <a:ea typeface="Calibri" panose="020F0502020204030204" pitchFamily="34" charset="0"/>
                <a:cs typeface="Calibri" panose="020F0502020204030204" pitchFamily="34" charset="0"/>
              </a:rPr>
              <a:t>Journal of International Economics</a:t>
            </a:r>
            <a:r>
              <a:rPr lang="en-US" sz="1800" dirty="0">
                <a:effectLst/>
                <a:latin typeface="Calibri" panose="020F0502020204030204" pitchFamily="34" charset="0"/>
                <a:ea typeface="Calibri" panose="020F0502020204030204" pitchFamily="34" charset="0"/>
                <a:cs typeface="Calibri" panose="020F0502020204030204" pitchFamily="34" charset="0"/>
              </a:rPr>
              <a:t>, Vol. 22, pp. 57-77.</a:t>
            </a:r>
            <a:endParaRPr lang="en-NG"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Pinto, Brian. (September 1989). Black Market Premia, Exchange Rate Unification and Inflation in Sub-Saharan Africa, </a:t>
            </a:r>
            <a:r>
              <a:rPr lang="en-US" sz="1800" i="1" dirty="0">
                <a:effectLst/>
                <a:latin typeface="Calibri" panose="020F0502020204030204" pitchFamily="34" charset="0"/>
                <a:ea typeface="Calibri" panose="020F0502020204030204" pitchFamily="34" charset="0"/>
                <a:cs typeface="Calibri" panose="020F0502020204030204" pitchFamily="34" charset="0"/>
              </a:rPr>
              <a:t>World Bank Economic Review</a:t>
            </a:r>
            <a:r>
              <a:rPr lang="en-US" sz="1800" dirty="0">
                <a:effectLst/>
                <a:latin typeface="Calibri" panose="020F0502020204030204" pitchFamily="34" charset="0"/>
                <a:ea typeface="Calibri" panose="020F0502020204030204" pitchFamily="34" charset="0"/>
                <a:cs typeface="Calibri" panose="020F0502020204030204" pitchFamily="34" charset="0"/>
              </a:rPr>
              <a:t>, Vol. 3, pp. 321-38.</a:t>
            </a:r>
            <a:endParaRPr lang="en-NG"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Roberts, John. (June 1989). Liberalizing Foreign-Exchange Rates in Sub-Saharan Africa, </a:t>
            </a:r>
            <a:r>
              <a:rPr lang="en-US" sz="1800" i="1" dirty="0">
                <a:effectLst/>
                <a:latin typeface="Calibri" panose="020F0502020204030204" pitchFamily="34" charset="0"/>
                <a:ea typeface="Calibri" panose="020F0502020204030204" pitchFamily="34" charset="0"/>
                <a:cs typeface="Calibri" panose="020F0502020204030204" pitchFamily="34" charset="0"/>
              </a:rPr>
              <a:t>Development Policy Review</a:t>
            </a:r>
            <a:r>
              <a:rPr lang="en-US" sz="1800" dirty="0">
                <a:effectLst/>
                <a:latin typeface="Calibri" panose="020F0502020204030204" pitchFamily="34" charset="0"/>
                <a:ea typeface="Calibri" panose="020F0502020204030204" pitchFamily="34" charset="0"/>
                <a:cs typeface="Calibri" panose="020F0502020204030204" pitchFamily="34" charset="0"/>
              </a:rPr>
              <a:t>, Vol. 7, pp. 115-42</a:t>
            </a:r>
            <a:endParaRPr lang="en-NG" sz="16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Willman, Alpo. (November 1988). The Collapse of the Fixed Exchange Rate Regime with Sticky Wages and Imperfect Substitutability Between Domestic and For- </a:t>
            </a:r>
            <a:r>
              <a:rPr lang="en-US" sz="1800" dirty="0" err="1">
                <a:effectLst/>
                <a:latin typeface="Calibri" panose="020F0502020204030204" pitchFamily="34" charset="0"/>
                <a:ea typeface="Calibri" panose="020F0502020204030204" pitchFamily="34" charset="0"/>
                <a:cs typeface="Calibri" panose="020F0502020204030204" pitchFamily="34" charset="0"/>
              </a:rPr>
              <a:t>eign</a:t>
            </a:r>
            <a:r>
              <a:rPr lang="en-US" sz="1800" dirty="0">
                <a:effectLst/>
                <a:latin typeface="Calibri" panose="020F0502020204030204" pitchFamily="34" charset="0"/>
                <a:ea typeface="Calibri" panose="020F0502020204030204" pitchFamily="34" charset="0"/>
                <a:cs typeface="Calibri" panose="020F0502020204030204" pitchFamily="34" charset="0"/>
              </a:rPr>
              <a:t> Bonds,</a:t>
            </a:r>
            <a:r>
              <a:rPr lang="en-US" sz="1800" i="1" dirty="0">
                <a:effectLst/>
                <a:latin typeface="Calibri" panose="020F0502020204030204" pitchFamily="34" charset="0"/>
                <a:ea typeface="Calibri" panose="020F0502020204030204" pitchFamily="34" charset="0"/>
                <a:cs typeface="Calibri" panose="020F0502020204030204" pitchFamily="34" charset="0"/>
              </a:rPr>
              <a:t> European Economic Review,</a:t>
            </a:r>
            <a:r>
              <a:rPr lang="en-US" sz="1800" dirty="0">
                <a:effectLst/>
                <a:latin typeface="Calibri" panose="020F0502020204030204" pitchFamily="34" charset="0"/>
                <a:ea typeface="Calibri" panose="020F0502020204030204" pitchFamily="34" charset="0"/>
                <a:cs typeface="Calibri" panose="020F0502020204030204" pitchFamily="34" charset="0"/>
              </a:rPr>
              <a:t> Vol. 32. pp. 1817-38</a:t>
            </a:r>
            <a:endParaRPr lang="en-NG"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955676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350</TotalTime>
  <Words>3014</Words>
  <Application>Microsoft Office PowerPoint</Application>
  <PresentationFormat>Widescreen</PresentationFormat>
  <Paragraphs>75</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     Unification of Foreign Exchange Market in a Volatile Economy: Issues, Challenges, Opportunities and Innovative Solutions. </vt:lpstr>
      <vt:lpstr>UNIFICATION OF FOREIGN EXCHANGE MARKET IN A VOLATILE ECONOMY</vt:lpstr>
      <vt:lpstr>PowerPoint Presentation</vt:lpstr>
      <vt:lpstr>PowerPoint Presentation</vt:lpstr>
      <vt:lpstr>Issues</vt:lpstr>
      <vt:lpstr>PowerPoint Presentation</vt:lpstr>
      <vt:lpstr>Challenges</vt:lpstr>
      <vt:lpstr>PowerPoint Presentation</vt:lpstr>
      <vt:lpstr>Opportunities</vt:lpstr>
      <vt:lpstr>PowerPoint Presentation</vt:lpstr>
      <vt:lpstr>PowerPoint Presentation</vt:lpstr>
      <vt:lpstr>Innovative Solutions</vt:lpstr>
      <vt:lpstr>PowerPoint Presentation</vt:lpstr>
      <vt:lpstr>Conclusion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UNIFICATION OF FOREIGN EXCHANGE MARKET IN A VOLATILE ECONOMIC</dc:title>
  <dc:creator>Microsoft account</dc:creator>
  <cp:lastModifiedBy>kgbello@yahoo.com</cp:lastModifiedBy>
  <cp:revision>17</cp:revision>
  <dcterms:created xsi:type="dcterms:W3CDTF">2023-10-05T09:52:01Z</dcterms:created>
  <dcterms:modified xsi:type="dcterms:W3CDTF">2023-10-30T09:06:21Z</dcterms:modified>
</cp:coreProperties>
</file>