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94" r:id="rId7"/>
    <p:sldId id="261" r:id="rId8"/>
    <p:sldId id="262" r:id="rId9"/>
    <p:sldId id="295" r:id="rId10"/>
    <p:sldId id="268" r:id="rId11"/>
    <p:sldId id="296" r:id="rId12"/>
    <p:sldId id="263" r:id="rId13"/>
    <p:sldId id="264" r:id="rId14"/>
    <p:sldId id="265" r:id="rId15"/>
    <p:sldId id="266" r:id="rId16"/>
    <p:sldId id="267" r:id="rId17"/>
    <p:sldId id="269" r:id="rId18"/>
    <p:sldId id="271" r:id="rId19"/>
    <p:sldId id="297"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7" r:id="rId34"/>
    <p:sldId id="288" r:id="rId35"/>
    <p:sldId id="289" r:id="rId36"/>
    <p:sldId id="285" r:id="rId37"/>
    <p:sldId id="290" r:id="rId38"/>
    <p:sldId id="291" r:id="rId39"/>
    <p:sldId id="293" r:id="rId40"/>
    <p:sldId id="292" r:id="rId41"/>
    <p:sldId id="286"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5801" autoAdjust="0"/>
  </p:normalViewPr>
  <p:slideViewPr>
    <p:cSldViewPr snapToGrid="0">
      <p:cViewPr varScale="1">
        <p:scale>
          <a:sx n="92" d="100"/>
          <a:sy n="92" d="100"/>
        </p:scale>
        <p:origin x="106" y="101"/>
      </p:cViewPr>
      <p:guideLst/>
    </p:cSldViewPr>
  </p:slideViewPr>
  <p:outlineViewPr>
    <p:cViewPr>
      <p:scale>
        <a:sx n="33" d="100"/>
        <a:sy n="33" d="100"/>
      </p:scale>
      <p:origin x="0" y="-19157"/>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11/29/2024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11/29/2024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11/29/2024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11/29/2024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11/29/2024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11/29/2024</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11/29/2024</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11/29/2024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11/29/2024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11/29/2024</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11/29/2024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11/29/2024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11/29/2024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11/29/2024</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11/29/2024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11/29/2024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11/29/2024</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jpe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11/29/2024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i="1" dirty="0">
                <a:latin typeface="Algerian" panose="04020705040A02060702" pitchFamily="82" charset="0"/>
              </a:rPr>
              <a:t>Transforming the Nigerian Public Sector Financial Management: Embracing Digitalization to Enhance Development</a:t>
            </a:r>
          </a:p>
        </p:txBody>
      </p:sp>
      <p:sp>
        <p:nvSpPr>
          <p:cNvPr id="3" name="Subtitle 2"/>
          <p:cNvSpPr>
            <a:spLocks noGrp="1"/>
          </p:cNvSpPr>
          <p:nvPr>
            <p:ph type="subTitle" idx="1"/>
          </p:nvPr>
        </p:nvSpPr>
        <p:spPr/>
        <p:txBody>
          <a:bodyPr>
            <a:normAutofit/>
          </a:bodyPr>
          <a:lstStyle/>
          <a:p>
            <a:r>
              <a:rPr lang="en-US" sz="2400" dirty="0"/>
              <a:t>Princess Temidayo </a:t>
            </a:r>
            <a:r>
              <a:rPr lang="en-US" sz="2400" dirty="0" err="1"/>
              <a:t>Olajumoke</a:t>
            </a:r>
            <a:r>
              <a:rPr lang="en-US" sz="2400" dirty="0"/>
              <a:t> </a:t>
            </a:r>
            <a:r>
              <a:rPr lang="en-US" sz="2400" dirty="0" err="1"/>
              <a:t>Olowolayemo</a:t>
            </a:r>
            <a:r>
              <a:rPr lang="en-US" sz="2400" dirty="0"/>
              <a:t>, </a:t>
            </a:r>
            <a:r>
              <a:rPr lang="en-US" sz="2400" i="1" dirty="0"/>
              <a:t>HND, B.Sc., M.Sc. ACTI, FIMC, FCP,</a:t>
            </a:r>
            <a:r>
              <a:rPr lang="en-US" sz="2400" dirty="0"/>
              <a:t> </a:t>
            </a:r>
            <a:r>
              <a:rPr lang="en-US" sz="2400" i="1" dirty="0"/>
              <a:t>FCA</a:t>
            </a:r>
            <a:endParaRPr lang="en-US" sz="2400" dirty="0"/>
          </a:p>
        </p:txBody>
      </p:sp>
    </p:spTree>
    <p:extLst>
      <p:ext uri="{BB962C8B-B14F-4D97-AF65-F5344CB8AC3E}">
        <p14:creationId xmlns:p14="http://schemas.microsoft.com/office/powerpoint/2010/main" val="3162449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INTRODUCTION</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This presentation explores the transformation of the Nigerian public sector financial management system through digitalization. It examines the current landscape of financial management in Nigeria, the challenges faced, and the potential of digital technologies to enhance efficiency, transparency, and accountability.</a:t>
            </a:r>
          </a:p>
          <a:p>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1205231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AIM OF THE PAPER</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The aim of this paper is to highlight the critical importance of digitalization in the Nigerian public sector financial management. It seeks to provide a framework for understanding how modern technologies can address existing inefficiencies and inadequacies in the financial system, thereby promoting sustainable development.</a:t>
            </a:r>
          </a:p>
          <a:p>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2872731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LEARNING</a:t>
            </a:r>
            <a:r>
              <a:rPr lang="en-US" b="1" dirty="0"/>
              <a:t> </a:t>
            </a:r>
            <a:r>
              <a:rPr lang="en-US" b="1" dirty="0">
                <a:latin typeface="Algerian" panose="04020705040A02060702" pitchFamily="82" charset="0"/>
              </a:rPr>
              <a:t>OUTCOMES</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fontScale="77500" lnSpcReduction="20000"/>
          </a:bodyPr>
          <a:lstStyle/>
          <a:p>
            <a:pPr marL="0" indent="0">
              <a:buNone/>
            </a:pPr>
            <a:r>
              <a:rPr lang="en-US" sz="2800" dirty="0">
                <a:latin typeface="Bahnschrift SemiLight" panose="020B0502040204020203" pitchFamily="34" charset="0"/>
              </a:rPr>
              <a:t>Upon completing this presentation, participants will:</a:t>
            </a:r>
          </a:p>
          <a:p>
            <a:r>
              <a:rPr lang="en-US" sz="2800" dirty="0">
                <a:latin typeface="Bahnschrift SemiLight" panose="020B0502040204020203" pitchFamily="34" charset="0"/>
              </a:rPr>
              <a:t>Understand the current state of public sector financial management in Nigeria.</a:t>
            </a:r>
          </a:p>
          <a:p>
            <a:r>
              <a:rPr lang="en-US" sz="2800" dirty="0">
                <a:latin typeface="Bahnschrift SemiLight" panose="020B0502040204020203" pitchFamily="34" charset="0"/>
              </a:rPr>
              <a:t>Identify key challenges and gaps in the existing financial system.</a:t>
            </a:r>
          </a:p>
          <a:p>
            <a:r>
              <a:rPr lang="en-US" sz="2800" dirty="0">
                <a:latin typeface="Bahnschrift SemiLight" panose="020B0502040204020203" pitchFamily="34" charset="0"/>
              </a:rPr>
              <a:t>Recognize the role of digitalization in enhancing financial management.</a:t>
            </a:r>
          </a:p>
          <a:p>
            <a:r>
              <a:rPr lang="en-US" sz="2800" dirty="0">
                <a:latin typeface="Bahnschrift SemiLight" panose="020B0502040204020203" pitchFamily="34" charset="0"/>
              </a:rPr>
              <a:t>Evaluate the potential impact of digital technologies on national development.</a:t>
            </a:r>
          </a:p>
          <a:p>
            <a:r>
              <a:rPr lang="en-US" sz="2800" dirty="0">
                <a:latin typeface="Bahnschrift SemiLight" panose="020B0502040204020203" pitchFamily="34" charset="0"/>
              </a:rPr>
              <a:t>Propose actionable strategies for successful digital transformation in the public sector</a:t>
            </a:r>
          </a:p>
        </p:txBody>
      </p:sp>
    </p:spTree>
    <p:extLst>
      <p:ext uri="{BB962C8B-B14F-4D97-AF65-F5344CB8AC3E}">
        <p14:creationId xmlns:p14="http://schemas.microsoft.com/office/powerpoint/2010/main" val="2415377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BACKGROUND TO THE PAPER</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fontScale="47500" lnSpcReduction="20000"/>
          </a:bodyPr>
          <a:lstStyle/>
          <a:p>
            <a:r>
              <a:rPr lang="en-US" sz="2800" dirty="0">
                <a:latin typeface="Bahnschrift SemiLight" panose="020B0502040204020203" pitchFamily="34" charset="0"/>
              </a:rPr>
              <a:t>The financial management system is pivotal to the effective governance and economic development of any country. </a:t>
            </a:r>
          </a:p>
          <a:p>
            <a:r>
              <a:rPr lang="en-US" sz="2800" dirty="0">
                <a:latin typeface="Bahnschrift SemiLight" panose="020B0502040204020203" pitchFamily="34" charset="0"/>
              </a:rPr>
              <a:t>In Nigeria, the public sector is crucial for economic development, providing essential services and infrastructure. </a:t>
            </a:r>
          </a:p>
          <a:p>
            <a:r>
              <a:rPr lang="en-US" sz="2800" dirty="0">
                <a:latin typeface="Bahnschrift SemiLight" panose="020B0502040204020203" pitchFamily="34" charset="0"/>
              </a:rPr>
              <a:t>However, traditional public sector financial management (PFM) has faced multiple challenges, including inefficiency, corruption, and lack of transparency, which hamper effective governance and service delivery. </a:t>
            </a:r>
          </a:p>
          <a:p>
            <a:r>
              <a:rPr lang="en-US" sz="2800" dirty="0">
                <a:latin typeface="Bahnschrift SemiLight" panose="020B0502040204020203" pitchFamily="34" charset="0"/>
              </a:rPr>
              <a:t>With the growing demand for accountability and efficient resource use, there is an urgent need to transform PFM through digitization. </a:t>
            </a:r>
          </a:p>
          <a:p>
            <a:r>
              <a:rPr lang="en-US" sz="2800" dirty="0">
                <a:latin typeface="Bahnschrift SemiLight" panose="020B0502040204020203" pitchFamily="34" charset="0"/>
              </a:rPr>
              <a:t>Digitization in PFM seeks to leverage technology to improve financial processes, enhance data accessibility, and foster a culture of transparency and accountability. </a:t>
            </a:r>
          </a:p>
          <a:p>
            <a:r>
              <a:rPr lang="en-US" sz="2800" dirty="0">
                <a:latin typeface="Bahnschrift SemiLight" panose="020B0502040204020203" pitchFamily="34" charset="0"/>
              </a:rPr>
              <a:t>The Nigerian Government has begun implementing digital initiatives such as the Integrated Payroll and Personnel Information System (IPPIS), the Government Integrated Financial Management Information System (GIFMIS) at the Federal level and State Integrated Financial Management Information System (SIFMIS) at the States level, and the Debt Management Information System. </a:t>
            </a:r>
          </a:p>
          <a:p>
            <a:r>
              <a:rPr lang="en-US" sz="2800" dirty="0">
                <a:latin typeface="Bahnschrift SemiLight" panose="020B0502040204020203" pitchFamily="34" charset="0"/>
              </a:rPr>
              <a:t>All of these are aimed at streamlining PFM operations and to reduce corruption. However, more can be the done if digitization is fully embraced. That is the focus of this presentation. </a:t>
            </a:r>
          </a:p>
        </p:txBody>
      </p:sp>
    </p:spTree>
    <p:extLst>
      <p:ext uri="{BB962C8B-B14F-4D97-AF65-F5344CB8AC3E}">
        <p14:creationId xmlns:p14="http://schemas.microsoft.com/office/powerpoint/2010/main" val="859947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3DFF-B69A-40F5-872A-6CDCC7B5883A}"/>
              </a:ext>
            </a:extLst>
          </p:cNvPr>
          <p:cNvSpPr>
            <a:spLocks noGrp="1"/>
          </p:cNvSpPr>
          <p:nvPr>
            <p:ph type="title"/>
          </p:nvPr>
        </p:nvSpPr>
        <p:spPr>
          <a:xfrm>
            <a:off x="1381760" y="973668"/>
            <a:ext cx="8534607" cy="706964"/>
          </a:xfrm>
        </p:spPr>
        <p:txBody>
          <a:bodyPr/>
          <a:lstStyle/>
          <a:p>
            <a:r>
              <a:rPr lang="en-GB" dirty="0">
                <a:latin typeface="Algerian" panose="04020705040A02060702" pitchFamily="82" charset="0"/>
              </a:rPr>
              <a:t>DEFINITION OF KEY CONCEPTS IN PFM</a:t>
            </a:r>
            <a:endParaRPr lang="en-NG" dirty="0">
              <a:latin typeface="Algerian" panose="04020705040A02060702" pitchFamily="82" charset="0"/>
            </a:endParaRPr>
          </a:p>
        </p:txBody>
      </p:sp>
      <p:sp>
        <p:nvSpPr>
          <p:cNvPr id="3" name="Content Placeholder 2">
            <a:extLst>
              <a:ext uri="{FF2B5EF4-FFF2-40B4-BE49-F238E27FC236}">
                <a16:creationId xmlns:a16="http://schemas.microsoft.com/office/drawing/2014/main" id="{8DF88C4D-E751-4E13-85ED-602FBC4580F7}"/>
              </a:ext>
            </a:extLst>
          </p:cNvPr>
          <p:cNvSpPr>
            <a:spLocks noGrp="1"/>
          </p:cNvSpPr>
          <p:nvPr>
            <p:ph idx="1"/>
          </p:nvPr>
        </p:nvSpPr>
        <p:spPr/>
        <p:txBody>
          <a:bodyPr>
            <a:normAutofit fontScale="77500" lnSpcReduction="20000"/>
          </a:bodyPr>
          <a:lstStyle/>
          <a:p>
            <a:r>
              <a:rPr lang="en-GB" dirty="0"/>
              <a:t>Public Sector Financial Management (PFM): PFM  involves the planning, organizing, directing, and controlling of financial resources in the public sector. It encompasses budget preparation, expenditure management, revenue collection, financial reporting, and auditing. </a:t>
            </a:r>
          </a:p>
          <a:p>
            <a:r>
              <a:rPr lang="en-GB" dirty="0"/>
              <a:t>Budgeting: this is the process of creating a plan to spend money during a specific period, reflecting national priorities and resource allocation</a:t>
            </a:r>
          </a:p>
          <a:p>
            <a:r>
              <a:rPr lang="en-GB" dirty="0"/>
              <a:t>Accounting: the systematic recording and reporting of financial transactions within the public sector to provide insight into financial performance</a:t>
            </a:r>
          </a:p>
          <a:p>
            <a:r>
              <a:rPr lang="en-GB" dirty="0"/>
              <a:t>Financial Reporting: the process of producing statements that disclose an organization’s financial status, which includes balance sheets and income statements</a:t>
            </a:r>
          </a:p>
          <a:p>
            <a:r>
              <a:rPr lang="en-GB" dirty="0"/>
              <a:t>Auditing: an independent review of financial statements to ensure accuracy and compliance with financial regulations</a:t>
            </a:r>
          </a:p>
          <a:p>
            <a:r>
              <a:rPr lang="en-GB" dirty="0"/>
              <a:t>Transparency: the openness of government operations and decisions, allowing citizens  to see how public funds are managed and spent</a:t>
            </a:r>
          </a:p>
          <a:p>
            <a:r>
              <a:rPr lang="en-GB" dirty="0"/>
              <a:t>Accountability: the obligation of government officials to report on the management of public resources, ensuring they are held responsible for their decisions. </a:t>
            </a:r>
            <a:endParaRPr lang="en-NG" dirty="0"/>
          </a:p>
        </p:txBody>
      </p:sp>
    </p:spTree>
    <p:extLst>
      <p:ext uri="{BB962C8B-B14F-4D97-AF65-F5344CB8AC3E}">
        <p14:creationId xmlns:p14="http://schemas.microsoft.com/office/powerpoint/2010/main" val="1412957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OVERVIEW OF THE NIGERIAN FINANCIAL MANAGEMENT SECTOR</a:t>
            </a:r>
            <a:endParaRPr lang="en-US" dirty="0">
              <a:latin typeface="Algerian" panose="04020705040A02060702" pitchFamily="82" charset="0"/>
            </a:endParaRPr>
          </a:p>
        </p:txBody>
      </p:sp>
      <p:sp>
        <p:nvSpPr>
          <p:cNvPr id="3" name="Content Placeholder 2"/>
          <p:cNvSpPr>
            <a:spLocks noGrp="1"/>
          </p:cNvSpPr>
          <p:nvPr>
            <p:ph idx="1"/>
          </p:nvPr>
        </p:nvSpPr>
        <p:spPr/>
        <p:txBody>
          <a:bodyPr>
            <a:noAutofit/>
          </a:bodyPr>
          <a:lstStyle/>
          <a:p>
            <a:r>
              <a:rPr lang="en-US" sz="2000" dirty="0">
                <a:latin typeface="Bahnschrift SemiLight" panose="020B0502040204020203" pitchFamily="34" charset="0"/>
              </a:rPr>
              <a:t>The Nigerian public financial management sector encompasses budgeting, expenditure management, revenue collection, and auditing processes. It operates within a framework that includes various regulatory bodies at the Federal level such as the Office of the Accountant General of the Federation, the Budget Office, and the Office of the Auditor-General.</a:t>
            </a:r>
          </a:p>
          <a:p>
            <a:r>
              <a:rPr lang="en-US" sz="2000" dirty="0">
                <a:latin typeface="Bahnschrift SemiLight" panose="020B0502040204020203" pitchFamily="34" charset="0"/>
              </a:rPr>
              <a:t>At the State level, it involves the Ministries of Finance, &amp; Economic Planning &amp; Budget, the Office of Accountant General and the Office of the Auditor General as well the Public Accounts Committee of the State House of Assembly.</a:t>
            </a:r>
          </a:p>
        </p:txBody>
      </p:sp>
    </p:spTree>
    <p:extLst>
      <p:ext uri="{BB962C8B-B14F-4D97-AF65-F5344CB8AC3E}">
        <p14:creationId xmlns:p14="http://schemas.microsoft.com/office/powerpoint/2010/main" val="240977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6" y="911038"/>
            <a:ext cx="8761413" cy="706964"/>
          </a:xfrm>
        </p:spPr>
        <p:txBody>
          <a:bodyPr/>
          <a:lstStyle/>
          <a:p>
            <a:r>
              <a:rPr lang="en-US" b="1" dirty="0">
                <a:latin typeface="Algerian" panose="04020705040A02060702" pitchFamily="82" charset="0"/>
              </a:rPr>
              <a:t>CHALLENGES OF THE FINANCIAL SECTOR</a:t>
            </a:r>
            <a:endParaRPr lang="en-US" dirty="0">
              <a:latin typeface="Algerian" panose="04020705040A02060702" pitchFamily="82" charset="0"/>
            </a:endParaRPr>
          </a:p>
        </p:txBody>
      </p:sp>
      <p:sp>
        <p:nvSpPr>
          <p:cNvPr id="3" name="Content Placeholder 2"/>
          <p:cNvSpPr>
            <a:spLocks noGrp="1"/>
          </p:cNvSpPr>
          <p:nvPr>
            <p:ph idx="1"/>
          </p:nvPr>
        </p:nvSpPr>
        <p:spPr/>
        <p:txBody>
          <a:bodyPr>
            <a:noAutofit/>
          </a:bodyPr>
          <a:lstStyle/>
          <a:p>
            <a:r>
              <a:rPr lang="en-US" sz="2800" dirty="0">
                <a:latin typeface="Bahnschrift SemiLight" panose="020B0502040204020203" pitchFamily="34" charset="0"/>
              </a:rPr>
              <a:t>The Nigerian public financial management sector faces significant challenges, including:</a:t>
            </a:r>
          </a:p>
          <a:p>
            <a:r>
              <a:rPr lang="en-US" sz="2800" dirty="0">
                <a:latin typeface="Bahnschrift SemiLight" panose="020B0502040204020203" pitchFamily="34" charset="0"/>
              </a:rPr>
              <a:t>- Insufficient funding for key </a:t>
            </a:r>
            <a:r>
              <a:rPr lang="en-US" sz="2800" dirty="0" err="1">
                <a:latin typeface="Bahnschrift SemiLight" panose="020B0502040204020203" pitchFamily="34" charset="0"/>
              </a:rPr>
              <a:t>programmes</a:t>
            </a:r>
            <a:endParaRPr lang="en-US" sz="2800" dirty="0">
              <a:latin typeface="Bahnschrift SemiLight" panose="020B0502040204020203" pitchFamily="34" charset="0"/>
            </a:endParaRPr>
          </a:p>
          <a:p>
            <a:r>
              <a:rPr lang="en-US" sz="2800" dirty="0">
                <a:latin typeface="Bahnschrift SemiLight" panose="020B0502040204020203" pitchFamily="34" charset="0"/>
              </a:rPr>
              <a:t>- Weak institutional capacity</a:t>
            </a:r>
          </a:p>
          <a:p>
            <a:r>
              <a:rPr lang="en-US" sz="2800" dirty="0">
                <a:latin typeface="Bahnschrift SemiLight" panose="020B0502040204020203" pitchFamily="34" charset="0"/>
              </a:rPr>
              <a:t>- Lack of transparency and accountability</a:t>
            </a:r>
          </a:p>
          <a:p>
            <a:r>
              <a:rPr lang="en-US" sz="2800" dirty="0">
                <a:latin typeface="Bahnschrift SemiLight" panose="020B0502040204020203" pitchFamily="34" charset="0"/>
              </a:rPr>
              <a:t>- Limited citizen engagement in the financial processes</a:t>
            </a:r>
          </a:p>
        </p:txBody>
      </p:sp>
    </p:spTree>
    <p:extLst>
      <p:ext uri="{BB962C8B-B14F-4D97-AF65-F5344CB8AC3E}">
        <p14:creationId xmlns:p14="http://schemas.microsoft.com/office/powerpoint/2010/main" val="2674249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EC006-A4AB-4191-9009-068D26E00CE8}"/>
              </a:ext>
            </a:extLst>
          </p:cNvPr>
          <p:cNvSpPr>
            <a:spLocks noGrp="1"/>
          </p:cNvSpPr>
          <p:nvPr>
            <p:ph type="title"/>
          </p:nvPr>
        </p:nvSpPr>
        <p:spPr/>
        <p:txBody>
          <a:bodyPr/>
          <a:lstStyle/>
          <a:p>
            <a:r>
              <a:rPr lang="en-GB" dirty="0"/>
              <a:t>DIGITIZATION AND DIGITALIZATION</a:t>
            </a:r>
            <a:endParaRPr lang="en-NG" dirty="0"/>
          </a:p>
        </p:txBody>
      </p:sp>
      <p:sp>
        <p:nvSpPr>
          <p:cNvPr id="3" name="Content Placeholder 2">
            <a:extLst>
              <a:ext uri="{FF2B5EF4-FFF2-40B4-BE49-F238E27FC236}">
                <a16:creationId xmlns:a16="http://schemas.microsoft.com/office/drawing/2014/main" id="{5E662A81-4959-4A5A-AAFD-E34EA9FEC643}"/>
              </a:ext>
            </a:extLst>
          </p:cNvPr>
          <p:cNvSpPr>
            <a:spLocks noGrp="1"/>
          </p:cNvSpPr>
          <p:nvPr>
            <p:ph idx="1"/>
          </p:nvPr>
        </p:nvSpPr>
        <p:spPr/>
        <p:txBody>
          <a:bodyPr>
            <a:normAutofit fontScale="92500" lnSpcReduction="20000"/>
          </a:bodyPr>
          <a:lstStyle/>
          <a:p>
            <a:r>
              <a:rPr lang="en-GB" dirty="0"/>
              <a:t>Often times, people confuse digitization with digitalization. Much as they appear closely related, they mean completely different things. </a:t>
            </a:r>
          </a:p>
          <a:p>
            <a:r>
              <a:rPr lang="en-GB" dirty="0"/>
              <a:t>Digitization refers to the process of converting </a:t>
            </a:r>
            <a:r>
              <a:rPr lang="en-GB" dirty="0" err="1"/>
              <a:t>analog</a:t>
            </a:r>
            <a:r>
              <a:rPr lang="en-GB" dirty="0"/>
              <a:t> information into digital format (s). This involves taking physical or </a:t>
            </a:r>
            <a:r>
              <a:rPr lang="en-GB" dirty="0" err="1"/>
              <a:t>analog</a:t>
            </a:r>
            <a:r>
              <a:rPr lang="en-GB" dirty="0"/>
              <a:t> data, such as paper documents, images, or audio recordings, and converting them into digital data that can be stored, processed, and transmitted electronically. </a:t>
            </a:r>
          </a:p>
          <a:p>
            <a:r>
              <a:rPr lang="en-GB" dirty="0"/>
              <a:t>Examples of digitization include: scanning paper documents to </a:t>
            </a:r>
            <a:r>
              <a:rPr lang="en-GB" dirty="0" err="1"/>
              <a:t>creat</a:t>
            </a:r>
            <a:r>
              <a:rPr lang="en-GB" dirty="0"/>
              <a:t> digital copies; converting </a:t>
            </a:r>
            <a:r>
              <a:rPr lang="en-GB" dirty="0" err="1"/>
              <a:t>analog</a:t>
            </a:r>
            <a:r>
              <a:rPr lang="en-GB" dirty="0"/>
              <a:t> audio recordings to digital formats like MP3; and digitizing physical images to create digital photos </a:t>
            </a:r>
          </a:p>
          <a:p>
            <a:r>
              <a:rPr lang="en-GB" dirty="0"/>
              <a:t>Digitalization on the other hand, refers to the process of transforming business processes, services and models to take advantage of digital technologies, such as cloud computing, artificial intelligence, and the internet of things (IoT). Digitalization involves using digital technologies to create new business models, improve existing processes, and enhance customer experiences. </a:t>
            </a:r>
            <a:endParaRPr lang="en-NG" dirty="0"/>
          </a:p>
        </p:txBody>
      </p:sp>
    </p:spTree>
    <p:extLst>
      <p:ext uri="{BB962C8B-B14F-4D97-AF65-F5344CB8AC3E}">
        <p14:creationId xmlns:p14="http://schemas.microsoft.com/office/powerpoint/2010/main" val="1358981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 TOOLS AND TECHNOLOGIES</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fontScale="62500" lnSpcReduction="20000"/>
          </a:bodyPr>
          <a:lstStyle/>
          <a:p>
            <a:pPr marL="0" indent="0">
              <a:buNone/>
            </a:pPr>
            <a:r>
              <a:rPr lang="en-US" sz="3600" dirty="0">
                <a:latin typeface="Bahnschrift SemiLight" panose="020B0502040204020203" pitchFamily="34" charset="0"/>
              </a:rPr>
              <a:t>Various digital tools and technologies can be used to support digitalization in public financial management, including:</a:t>
            </a:r>
          </a:p>
          <a:p>
            <a:r>
              <a:rPr lang="en-US" sz="3600" dirty="0">
                <a:latin typeface="Bahnschrift SemiLight" panose="020B0502040204020203" pitchFamily="34" charset="0"/>
              </a:rPr>
              <a:t>Enterprise Resource Planning (ERP) systems</a:t>
            </a:r>
          </a:p>
          <a:p>
            <a:r>
              <a:rPr lang="en-US" sz="3600" dirty="0">
                <a:latin typeface="Bahnschrift SemiLight" panose="020B0502040204020203" pitchFamily="34" charset="0"/>
              </a:rPr>
              <a:t>Financial Management Information Systems</a:t>
            </a:r>
          </a:p>
          <a:p>
            <a:r>
              <a:rPr lang="en-US" sz="3600" dirty="0">
                <a:latin typeface="Bahnschrift SemiLight" panose="020B0502040204020203" pitchFamily="34" charset="0"/>
              </a:rPr>
              <a:t>Electronic Procurement Systems</a:t>
            </a:r>
          </a:p>
          <a:p>
            <a:r>
              <a:rPr lang="en-US" sz="3600" dirty="0">
                <a:latin typeface="Bahnschrift SemiLight" panose="020B0502040204020203" pitchFamily="34" charset="0"/>
              </a:rPr>
              <a:t>Digital Payment Systems</a:t>
            </a:r>
          </a:p>
          <a:p>
            <a:r>
              <a:rPr lang="en-US" sz="3600" dirty="0">
                <a:latin typeface="Bahnschrift SemiLight" panose="020B0502040204020203" pitchFamily="34" charset="0"/>
              </a:rPr>
              <a:t>Data Analytics and Visualization Tools</a:t>
            </a:r>
          </a:p>
          <a:p>
            <a:r>
              <a:rPr lang="en-US" sz="3600" dirty="0">
                <a:latin typeface="Bahnschrift SemiLight" panose="020B0502040204020203" pitchFamily="34" charset="0"/>
              </a:rPr>
              <a:t>Cloud Computing and Cybersecurity Solutions</a:t>
            </a:r>
          </a:p>
          <a:p>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4199267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1657-499F-4D39-BE6A-83AF7E7CE316}"/>
              </a:ext>
            </a:extLst>
          </p:cNvPr>
          <p:cNvSpPr>
            <a:spLocks noGrp="1"/>
          </p:cNvSpPr>
          <p:nvPr>
            <p:ph type="title"/>
          </p:nvPr>
        </p:nvSpPr>
        <p:spPr/>
        <p:txBody>
          <a:bodyPr/>
          <a:lstStyle/>
          <a:p>
            <a:r>
              <a:rPr lang="en-GB" dirty="0"/>
              <a:t>Application of Digitalization to PFM</a:t>
            </a:r>
            <a:endParaRPr lang="en-NG" dirty="0"/>
          </a:p>
        </p:txBody>
      </p:sp>
      <p:sp>
        <p:nvSpPr>
          <p:cNvPr id="3" name="Content Placeholder 2">
            <a:extLst>
              <a:ext uri="{FF2B5EF4-FFF2-40B4-BE49-F238E27FC236}">
                <a16:creationId xmlns:a16="http://schemas.microsoft.com/office/drawing/2014/main" id="{411256C6-40C6-4B34-BCA4-D6B3E6F2BD89}"/>
              </a:ext>
            </a:extLst>
          </p:cNvPr>
          <p:cNvSpPr>
            <a:spLocks noGrp="1"/>
          </p:cNvSpPr>
          <p:nvPr>
            <p:ph idx="1"/>
          </p:nvPr>
        </p:nvSpPr>
        <p:spPr/>
        <p:txBody>
          <a:bodyPr>
            <a:normAutofit fontScale="77500" lnSpcReduction="20000"/>
          </a:bodyPr>
          <a:lstStyle/>
          <a:p>
            <a:r>
              <a:rPr lang="en-GB" dirty="0"/>
              <a:t>There are several applications of digitalization to the field of Public Financial Management (PFM) such as budgeting, revenue collection, procurement and so on. They are:</a:t>
            </a:r>
          </a:p>
          <a:p>
            <a:pPr lvl="1"/>
            <a:r>
              <a:rPr lang="en-GB" dirty="0"/>
              <a:t>e-Government Procurement (e-GP): e-GP refers to the use of digital technologies to facilitate government procurement processes, including tendering, contract management, and payment processing. e-GP aim to increase transparency, efficiency and accountability.</a:t>
            </a:r>
          </a:p>
          <a:p>
            <a:pPr lvl="1"/>
            <a:r>
              <a:rPr lang="en-GB" dirty="0"/>
              <a:t>Digital Budgeting: this involves the use of digital tools and technologies to prepare, manage, and monitor government budgets. Digital budgeting can improve budget transparency, accountability and participation. </a:t>
            </a:r>
          </a:p>
          <a:p>
            <a:pPr lvl="1"/>
            <a:r>
              <a:rPr lang="en-GB" dirty="0"/>
              <a:t>Financial Management Information Systems (FMIS): this refers to the use of digital technologies to manage and analyse financial data, including budgeting, accounting, and reporting. FMIS can also improve financial management , transparency and accountability.</a:t>
            </a:r>
          </a:p>
          <a:p>
            <a:pPr lvl="1"/>
            <a:r>
              <a:rPr lang="en-GB" dirty="0"/>
              <a:t>Electronic Payment Systems (EPS): EPS refers to the use of digital technologies to facilitate electronic payments, including salary payments, pension payments, and vendor payments. EPS can improve payment efficiency, transparency, and accountability</a:t>
            </a:r>
            <a:endParaRPr lang="en-NG" dirty="0"/>
          </a:p>
        </p:txBody>
      </p:sp>
    </p:spTree>
    <p:extLst>
      <p:ext uri="{BB962C8B-B14F-4D97-AF65-F5344CB8AC3E}">
        <p14:creationId xmlns:p14="http://schemas.microsoft.com/office/powerpoint/2010/main" val="1344448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ROLE OF DIGITALIZATION IN NATIONAL DEVELOPMENT</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Digitalization offers numerous benefits for public financial management in Nigeria, including:</a:t>
            </a:r>
          </a:p>
          <a:p>
            <a:r>
              <a:rPr lang="en-US" sz="2800" dirty="0">
                <a:latin typeface="Bahnschrift SemiLight" panose="020B0502040204020203" pitchFamily="34" charset="0"/>
              </a:rPr>
              <a:t>- Increased Efficiency</a:t>
            </a:r>
          </a:p>
          <a:p>
            <a:r>
              <a:rPr lang="en-US" sz="2800" dirty="0">
                <a:latin typeface="Bahnschrift SemiLight" panose="020B0502040204020203" pitchFamily="34" charset="0"/>
              </a:rPr>
              <a:t>- Enhanced Transparency</a:t>
            </a:r>
          </a:p>
          <a:p>
            <a:r>
              <a:rPr lang="en-US" sz="2800" dirty="0">
                <a:latin typeface="Bahnschrift SemiLight" panose="020B0502040204020203" pitchFamily="34" charset="0"/>
              </a:rPr>
              <a:t>- Improved Data Analytics</a:t>
            </a:r>
          </a:p>
          <a:p>
            <a:r>
              <a:rPr lang="en-US" sz="2800" dirty="0">
                <a:latin typeface="Bahnschrift SemiLight" panose="020B0502040204020203" pitchFamily="34" charset="0"/>
              </a:rPr>
              <a:t>- Citizen Engagement</a:t>
            </a:r>
          </a:p>
        </p:txBody>
      </p:sp>
    </p:spTree>
    <p:extLst>
      <p:ext uri="{BB962C8B-B14F-4D97-AF65-F5344CB8AC3E}">
        <p14:creationId xmlns:p14="http://schemas.microsoft.com/office/powerpoint/2010/main" val="367109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CHALLENGES OF DIGITALIZATION</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lnSpcReduction="10000"/>
          </a:bodyPr>
          <a:lstStyle/>
          <a:p>
            <a:r>
              <a:rPr lang="en-US" sz="2800" dirty="0">
                <a:latin typeface="Bahnschrift SemiLight" panose="020B0502040204020203" pitchFamily="34" charset="0"/>
              </a:rPr>
              <a:t>Despite its potential, the transition to a digital financial management system is fraught with challenges, including:</a:t>
            </a:r>
          </a:p>
          <a:p>
            <a:r>
              <a:rPr lang="en-US" sz="2800" dirty="0">
                <a:latin typeface="Bahnschrift SemiLight" panose="020B0502040204020203" pitchFamily="34" charset="0"/>
              </a:rPr>
              <a:t>- Resistance to Change</a:t>
            </a:r>
          </a:p>
          <a:p>
            <a:r>
              <a:rPr lang="en-US" sz="2800" dirty="0">
                <a:latin typeface="Bahnschrift SemiLight" panose="020B0502040204020203" pitchFamily="34" charset="0"/>
              </a:rPr>
              <a:t>- Infrastructure Deficiencies</a:t>
            </a:r>
          </a:p>
          <a:p>
            <a:r>
              <a:rPr lang="en-US" sz="2800" dirty="0">
                <a:latin typeface="Bahnschrift SemiLight" panose="020B0502040204020203" pitchFamily="34" charset="0"/>
              </a:rPr>
              <a:t>- Capacity Building</a:t>
            </a:r>
          </a:p>
          <a:p>
            <a:r>
              <a:rPr lang="en-US" sz="2800" dirty="0">
                <a:latin typeface="Bahnschrift SemiLight" panose="020B0502040204020203" pitchFamily="34" charset="0"/>
              </a:rPr>
              <a:t>- Cybersecurity Concerns</a:t>
            </a:r>
          </a:p>
        </p:txBody>
      </p:sp>
    </p:spTree>
    <p:extLst>
      <p:ext uri="{BB962C8B-B14F-4D97-AF65-F5344CB8AC3E}">
        <p14:creationId xmlns:p14="http://schemas.microsoft.com/office/powerpoint/2010/main" val="1033321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WAY FORWARD</a:t>
            </a:r>
            <a:endParaRPr lang="en-US" dirty="0">
              <a:latin typeface="Algerian" panose="04020705040A02060702" pitchFamily="82" charset="0"/>
            </a:endParaRPr>
          </a:p>
        </p:txBody>
      </p:sp>
      <p:sp>
        <p:nvSpPr>
          <p:cNvPr id="3" name="Content Placeholder 2"/>
          <p:cNvSpPr>
            <a:spLocks noGrp="1"/>
          </p:cNvSpPr>
          <p:nvPr>
            <p:ph idx="1"/>
          </p:nvPr>
        </p:nvSpPr>
        <p:spPr/>
        <p:txBody>
          <a:bodyPr>
            <a:noAutofit/>
          </a:bodyPr>
          <a:lstStyle/>
          <a:p>
            <a:r>
              <a:rPr lang="en-US" sz="2800" dirty="0">
                <a:latin typeface="Bahnschrift SemiLight" panose="020B0502040204020203" pitchFamily="34" charset="0"/>
              </a:rPr>
              <a:t>To effectively embrace digitalization in Nigeria's public financial management, the following strategies should be implemented:</a:t>
            </a:r>
          </a:p>
          <a:p>
            <a:r>
              <a:rPr lang="en-US" sz="2800" dirty="0">
                <a:latin typeface="Bahnschrift SemiLight" panose="020B0502040204020203" pitchFamily="34" charset="0"/>
              </a:rPr>
              <a:t>1. Investment in Infrastructure</a:t>
            </a:r>
          </a:p>
          <a:p>
            <a:r>
              <a:rPr lang="en-US" sz="2800" dirty="0">
                <a:latin typeface="Bahnschrift SemiLight" panose="020B0502040204020203" pitchFamily="34" charset="0"/>
              </a:rPr>
              <a:t>2. Capacity Development</a:t>
            </a:r>
          </a:p>
          <a:p>
            <a:r>
              <a:rPr lang="en-US" sz="2800" dirty="0">
                <a:latin typeface="Bahnschrift SemiLight" panose="020B0502040204020203" pitchFamily="34" charset="0"/>
              </a:rPr>
              <a:t>3. Public-Private Partnerships</a:t>
            </a:r>
          </a:p>
          <a:p>
            <a:r>
              <a:rPr lang="en-US" sz="2800" dirty="0">
                <a:latin typeface="Bahnschrift SemiLight" panose="020B0502040204020203" pitchFamily="34" charset="0"/>
              </a:rPr>
              <a:t>4. Policy Frameworks</a:t>
            </a:r>
          </a:p>
          <a:p>
            <a:r>
              <a:rPr lang="en-US" sz="2800" dirty="0">
                <a:latin typeface="Bahnschrift SemiLight" panose="020B0502040204020203" pitchFamily="34" charset="0"/>
              </a:rPr>
              <a:t>5. Stakeholder Engagement</a:t>
            </a:r>
          </a:p>
        </p:txBody>
      </p:sp>
    </p:spTree>
    <p:extLst>
      <p:ext uri="{BB962C8B-B14F-4D97-AF65-F5344CB8AC3E}">
        <p14:creationId xmlns:p14="http://schemas.microsoft.com/office/powerpoint/2010/main" val="2985526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BENEFITS OF DIGITALIZATION</a:t>
            </a:r>
            <a:endParaRPr lang="en-US" dirty="0">
              <a:latin typeface="Algerian" panose="04020705040A02060702" pitchFamily="82" charset="0"/>
            </a:endParaRPr>
          </a:p>
        </p:txBody>
      </p:sp>
      <p:sp>
        <p:nvSpPr>
          <p:cNvPr id="3" name="Content Placeholder 2"/>
          <p:cNvSpPr>
            <a:spLocks noGrp="1"/>
          </p:cNvSpPr>
          <p:nvPr>
            <p:ph idx="1"/>
          </p:nvPr>
        </p:nvSpPr>
        <p:spPr/>
        <p:txBody>
          <a:bodyPr>
            <a:noAutofit/>
          </a:bodyPr>
          <a:lstStyle/>
          <a:p>
            <a:r>
              <a:rPr lang="en-US" sz="2800" dirty="0">
                <a:latin typeface="Bahnschrift SemiLight" panose="020B0502040204020203" pitchFamily="34" charset="0"/>
              </a:rPr>
              <a:t>Digitalization can bring numerous benefits to Nigeria's public financial management, including:</a:t>
            </a:r>
          </a:p>
          <a:p>
            <a:r>
              <a:rPr lang="en-US" sz="2800" dirty="0">
                <a:latin typeface="Bahnschrift SemiLight" panose="020B0502040204020203" pitchFamily="34" charset="0"/>
              </a:rPr>
              <a:t>- Improved efficiency and productivity</a:t>
            </a:r>
          </a:p>
          <a:p>
            <a:r>
              <a:rPr lang="en-US" sz="2800" dirty="0">
                <a:latin typeface="Bahnschrift SemiLight" panose="020B0502040204020203" pitchFamily="34" charset="0"/>
              </a:rPr>
              <a:t>- Enhanced transparency and accountability</a:t>
            </a:r>
          </a:p>
          <a:p>
            <a:r>
              <a:rPr lang="en-US" sz="2800" dirty="0">
                <a:latin typeface="Bahnschrift SemiLight" panose="020B0502040204020203" pitchFamily="34" charset="0"/>
              </a:rPr>
              <a:t>- Better decision-making and planning</a:t>
            </a:r>
          </a:p>
          <a:p>
            <a:r>
              <a:rPr lang="en-US" sz="2800" dirty="0">
                <a:latin typeface="Bahnschrift SemiLight" panose="020B0502040204020203" pitchFamily="34" charset="0"/>
              </a:rPr>
              <a:t>- Increased citizen engagement and participation</a:t>
            </a:r>
          </a:p>
        </p:txBody>
      </p:sp>
    </p:spTree>
    <p:extLst>
      <p:ext uri="{BB962C8B-B14F-4D97-AF65-F5344CB8AC3E}">
        <p14:creationId xmlns:p14="http://schemas.microsoft.com/office/powerpoint/2010/main" val="1445215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IN PUBLIC FINANCIAL MANAGEMENT</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Digitalization can be applied in various areas of public financial management, including:</a:t>
            </a:r>
          </a:p>
          <a:p>
            <a:r>
              <a:rPr lang="en-US" sz="2800" dirty="0">
                <a:latin typeface="Bahnschrift SemiLight" panose="020B0502040204020203" pitchFamily="34" charset="0"/>
              </a:rPr>
              <a:t>- Budgeting and financial planning</a:t>
            </a:r>
          </a:p>
          <a:p>
            <a:r>
              <a:rPr lang="en-US" sz="2800" dirty="0">
                <a:latin typeface="Bahnschrift SemiLight" panose="020B0502040204020203" pitchFamily="34" charset="0"/>
              </a:rPr>
              <a:t>- Expenditure management and control</a:t>
            </a:r>
          </a:p>
          <a:p>
            <a:r>
              <a:rPr lang="en-US" sz="2800" dirty="0">
                <a:latin typeface="Bahnschrift SemiLight" panose="020B0502040204020203" pitchFamily="34" charset="0"/>
              </a:rPr>
              <a:t>- Revenue collection and management</a:t>
            </a:r>
          </a:p>
          <a:p>
            <a:r>
              <a:rPr lang="en-US" sz="2800" dirty="0">
                <a:latin typeface="Bahnschrift SemiLight" panose="020B0502040204020203" pitchFamily="34" charset="0"/>
              </a:rPr>
              <a:t>- Auditing and financial reporting</a:t>
            </a:r>
          </a:p>
        </p:txBody>
      </p:sp>
    </p:spTree>
    <p:extLst>
      <p:ext uri="{BB962C8B-B14F-4D97-AF65-F5344CB8AC3E}">
        <p14:creationId xmlns:p14="http://schemas.microsoft.com/office/powerpoint/2010/main" val="2035733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CASE STUDIES AND EXAMPLES</a:t>
            </a:r>
            <a:endParaRPr lang="en-US" dirty="0">
              <a:latin typeface="Algerian" panose="04020705040A02060702" pitchFamily="82" charset="0"/>
            </a:endParaRPr>
          </a:p>
        </p:txBody>
      </p:sp>
      <p:sp>
        <p:nvSpPr>
          <p:cNvPr id="3" name="Content Placeholder 2"/>
          <p:cNvSpPr>
            <a:spLocks noGrp="1"/>
          </p:cNvSpPr>
          <p:nvPr>
            <p:ph idx="1"/>
          </p:nvPr>
        </p:nvSpPr>
        <p:spPr/>
        <p:txBody>
          <a:bodyPr>
            <a:noAutofit/>
          </a:bodyPr>
          <a:lstStyle/>
          <a:p>
            <a:r>
              <a:rPr lang="en-US" sz="2800" dirty="0">
                <a:latin typeface="Bahnschrift SemiLight" panose="020B0502040204020203" pitchFamily="34" charset="0"/>
              </a:rPr>
              <a:t>Several countries have successfully implemented digitalization in their public financial management systems, including:</a:t>
            </a:r>
          </a:p>
          <a:p>
            <a:r>
              <a:rPr lang="en-US" sz="2800" dirty="0">
                <a:latin typeface="Bahnschrift SemiLight" panose="020B0502040204020203" pitchFamily="34" charset="0"/>
              </a:rPr>
              <a:t>- Estonia: Digitalized financial management system</a:t>
            </a:r>
          </a:p>
          <a:p>
            <a:r>
              <a:rPr lang="en-US" sz="2800" dirty="0">
                <a:latin typeface="Bahnschrift SemiLight" panose="020B0502040204020203" pitchFamily="34" charset="0"/>
              </a:rPr>
              <a:t>- South Korea: Electronic procurement system</a:t>
            </a:r>
          </a:p>
          <a:p>
            <a:r>
              <a:rPr lang="en-US" sz="2800" dirty="0">
                <a:latin typeface="Bahnschrift SemiLight" panose="020B0502040204020203" pitchFamily="34" charset="0"/>
              </a:rPr>
              <a:t>- Brazil: Digital payment system</a:t>
            </a:r>
          </a:p>
        </p:txBody>
      </p:sp>
    </p:spTree>
    <p:extLst>
      <p:ext uri="{BB962C8B-B14F-4D97-AF65-F5344CB8AC3E}">
        <p14:creationId xmlns:p14="http://schemas.microsoft.com/office/powerpoint/2010/main" val="15073937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WAY FORWARD FOR NIGERIA</a:t>
            </a:r>
            <a:endParaRPr lang="en-US" dirty="0">
              <a:latin typeface="Algerian" panose="04020705040A02060702" pitchFamily="82" charset="0"/>
            </a:endParaRPr>
          </a:p>
        </p:txBody>
      </p:sp>
      <p:sp>
        <p:nvSpPr>
          <p:cNvPr id="3" name="Content Placeholder 2"/>
          <p:cNvSpPr>
            <a:spLocks noGrp="1"/>
          </p:cNvSpPr>
          <p:nvPr>
            <p:ph idx="1"/>
          </p:nvPr>
        </p:nvSpPr>
        <p:spPr/>
        <p:txBody>
          <a:bodyPr>
            <a:noAutofit/>
          </a:bodyPr>
          <a:lstStyle/>
          <a:p>
            <a:pPr marL="0" indent="0">
              <a:buNone/>
            </a:pPr>
            <a:r>
              <a:rPr lang="en-US" sz="2000" dirty="0">
                <a:latin typeface="Bahnschrift SemiLight" panose="020B0502040204020203" pitchFamily="34" charset="0"/>
              </a:rPr>
              <a:t>To successfully implement digitalization in Nigeria's public financial management system, the following steps should be taken:</a:t>
            </a:r>
          </a:p>
          <a:p>
            <a:r>
              <a:rPr lang="en-US" sz="2000" dirty="0">
                <a:latin typeface="Bahnschrift SemiLight" panose="020B0502040204020203" pitchFamily="34" charset="0"/>
              </a:rPr>
              <a:t>Develop a comprehensive digitalization strategy</a:t>
            </a:r>
          </a:p>
          <a:p>
            <a:r>
              <a:rPr lang="en-US" sz="2000" dirty="0">
                <a:latin typeface="Bahnschrift SemiLight" panose="020B0502040204020203" pitchFamily="34" charset="0"/>
              </a:rPr>
              <a:t>Invest in digital infrastructure and tools</a:t>
            </a:r>
          </a:p>
          <a:p>
            <a:r>
              <a:rPr lang="en-US" sz="2000" dirty="0">
                <a:latin typeface="Bahnschrift SemiLight" panose="020B0502040204020203" pitchFamily="34" charset="0"/>
              </a:rPr>
              <a:t>Build capacity and provide training</a:t>
            </a:r>
          </a:p>
          <a:p>
            <a:r>
              <a:rPr lang="en-US" sz="2000" dirty="0">
                <a:latin typeface="Bahnschrift SemiLight" panose="020B0502040204020203" pitchFamily="34" charset="0"/>
              </a:rPr>
              <a:t>Ensure cybersecurity and data protection</a:t>
            </a:r>
          </a:p>
          <a:p>
            <a:r>
              <a:rPr lang="en-US" sz="2000" dirty="0">
                <a:latin typeface="Bahnschrift SemiLight" panose="020B0502040204020203" pitchFamily="34" charset="0"/>
              </a:rPr>
              <a:t>Public-Private Partnerships</a:t>
            </a:r>
          </a:p>
          <a:p>
            <a:r>
              <a:rPr lang="en-US" sz="2000" dirty="0">
                <a:latin typeface="Bahnschrift SemiLight" panose="020B0502040204020203" pitchFamily="34" charset="0"/>
              </a:rPr>
              <a:t>Policy Frameworks</a:t>
            </a:r>
          </a:p>
          <a:p>
            <a:r>
              <a:rPr lang="en-US" sz="2000" dirty="0">
                <a:latin typeface="Bahnschrift SemiLight" panose="020B0502040204020203" pitchFamily="34" charset="0"/>
              </a:rPr>
              <a:t>Stakeholder Engagement</a:t>
            </a:r>
          </a:p>
          <a:p>
            <a:pPr marL="0" indent="0">
              <a:buNone/>
            </a:pPr>
            <a:endParaRPr lang="en-US" sz="2800" dirty="0">
              <a:latin typeface="Bahnschrift SemiLight" panose="020B0502040204020203" pitchFamily="34" charset="0"/>
            </a:endParaRPr>
          </a:p>
          <a:p>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1294562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WAY FORWARD</a:t>
            </a:r>
            <a:endParaRPr lang="en-US" dirty="0">
              <a:latin typeface="Algerian" panose="04020705040A02060702" pitchFamily="82" charset="0"/>
            </a:endParaRPr>
          </a:p>
        </p:txBody>
      </p:sp>
      <p:sp>
        <p:nvSpPr>
          <p:cNvPr id="3" name="Content Placeholder 2"/>
          <p:cNvSpPr>
            <a:spLocks noGrp="1"/>
          </p:cNvSpPr>
          <p:nvPr>
            <p:ph idx="1"/>
          </p:nvPr>
        </p:nvSpPr>
        <p:spPr/>
        <p:txBody>
          <a:bodyPr>
            <a:noAutofit/>
          </a:bodyPr>
          <a:lstStyle/>
          <a:p>
            <a:r>
              <a:rPr lang="en-US" sz="2800" dirty="0">
                <a:latin typeface="Bahnschrift SemiLight" panose="020B0502040204020203" pitchFamily="34" charset="0"/>
              </a:rPr>
              <a:t>To effectively embrace digitalization in Nigeria's public financial management, the following strategies should be implemented:</a:t>
            </a:r>
          </a:p>
          <a:p>
            <a:r>
              <a:rPr lang="en-US" sz="2800" dirty="0">
                <a:latin typeface="Bahnschrift SemiLight" panose="020B0502040204020203" pitchFamily="34" charset="0"/>
              </a:rPr>
              <a:t>1. Investment in Infrastructure</a:t>
            </a:r>
          </a:p>
          <a:p>
            <a:r>
              <a:rPr lang="en-US" sz="2800" dirty="0">
                <a:latin typeface="Bahnschrift SemiLight" panose="020B0502040204020203" pitchFamily="34" charset="0"/>
              </a:rPr>
              <a:t>2. Capacity Development</a:t>
            </a:r>
          </a:p>
          <a:p>
            <a:r>
              <a:rPr lang="en-US" sz="2800" dirty="0">
                <a:latin typeface="Bahnschrift SemiLight" panose="020B0502040204020203" pitchFamily="34" charset="0"/>
              </a:rPr>
              <a:t>3. Public-Private Partnerships</a:t>
            </a:r>
          </a:p>
          <a:p>
            <a:r>
              <a:rPr lang="en-US" sz="2800" dirty="0">
                <a:latin typeface="Bahnschrift SemiLight" panose="020B0502040204020203" pitchFamily="34" charset="0"/>
              </a:rPr>
              <a:t>4. Policy Frameworks</a:t>
            </a:r>
          </a:p>
          <a:p>
            <a:r>
              <a:rPr lang="en-US" sz="2800" dirty="0">
                <a:latin typeface="Bahnschrift SemiLight" panose="020B0502040204020203" pitchFamily="34" charset="0"/>
              </a:rPr>
              <a:t>5. Stakeholder Engagement</a:t>
            </a:r>
          </a:p>
        </p:txBody>
      </p:sp>
    </p:spTree>
    <p:extLst>
      <p:ext uri="{BB962C8B-B14F-4D97-AF65-F5344CB8AC3E}">
        <p14:creationId xmlns:p14="http://schemas.microsoft.com/office/powerpoint/2010/main" val="2909485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ECONOMIC GROWTH</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Digitalization has the potential to drive economic growth by improving efficiency, productivity, and competitiveness</a:t>
            </a:r>
          </a:p>
        </p:txBody>
      </p:sp>
    </p:spTree>
    <p:extLst>
      <p:ext uri="{BB962C8B-B14F-4D97-AF65-F5344CB8AC3E}">
        <p14:creationId xmlns:p14="http://schemas.microsoft.com/office/powerpoint/2010/main" val="1839815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TRANSPARENCY</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Digitalization can improve transparency in public financial management by providing real-time access to financial data and information</a:t>
            </a:r>
          </a:p>
        </p:txBody>
      </p:sp>
    </p:spTree>
    <p:extLst>
      <p:ext uri="{BB962C8B-B14F-4D97-AF65-F5344CB8AC3E}">
        <p14:creationId xmlns:p14="http://schemas.microsoft.com/office/powerpoint/2010/main" val="3162098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ACCOUNTABILITY</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Digitalization can improve accountability in public financial management by providing a clear audit trail and facilitating real-time monitoring and evaluation</a:t>
            </a:r>
          </a:p>
        </p:txBody>
      </p:sp>
    </p:spTree>
    <p:extLst>
      <p:ext uri="{BB962C8B-B14F-4D97-AF65-F5344CB8AC3E}">
        <p14:creationId xmlns:p14="http://schemas.microsoft.com/office/powerpoint/2010/main" val="2963427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CITIZEN ENGAGEMENT</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Digitalization can improve citizen engagement in public financial management by providing easy access to financial information and facilitating participation in budgeting and decision-making processes.</a:t>
            </a:r>
          </a:p>
          <a:p>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3079474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CYBERSECURITY</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Digitalization requires robust cybersecurity measures to protect financial data and prevent cyber-attacks.</a:t>
            </a:r>
          </a:p>
          <a:p>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2670011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DATA ANALYTICS</a:t>
            </a:r>
            <a:endParaRPr lang="en-US" dirty="0">
              <a:latin typeface="Algerian" panose="04020705040A02060702" pitchFamily="82" charset="0"/>
            </a:endParaRPr>
          </a:p>
        </p:txBody>
      </p:sp>
      <p:sp>
        <p:nvSpPr>
          <p:cNvPr id="3" name="Content Placeholder 2"/>
          <p:cNvSpPr>
            <a:spLocks noGrp="1"/>
          </p:cNvSpPr>
          <p:nvPr>
            <p:ph idx="1"/>
          </p:nvPr>
        </p:nvSpPr>
        <p:spPr/>
        <p:txBody>
          <a:bodyPr/>
          <a:lstStyle/>
          <a:p>
            <a:r>
              <a:rPr lang="en-US" sz="2800" dirty="0">
                <a:latin typeface="Bahnschrift SemiLight" panose="020B0502040204020203" pitchFamily="34" charset="0"/>
              </a:rPr>
              <a:t>Digitalization can facilitate the use of data analytics to improve financial decision-making and planning</a:t>
            </a:r>
            <a:r>
              <a:rPr lang="en-US" dirty="0"/>
              <a:t>.</a:t>
            </a:r>
          </a:p>
        </p:txBody>
      </p:sp>
    </p:spTree>
    <p:extLst>
      <p:ext uri="{BB962C8B-B14F-4D97-AF65-F5344CB8AC3E}">
        <p14:creationId xmlns:p14="http://schemas.microsoft.com/office/powerpoint/2010/main" val="1853256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CLOUD COMPUTING</a:t>
            </a:r>
            <a:br>
              <a:rPr lang="en-US" dirty="0"/>
            </a:br>
            <a:endParaRPr lang="en-US" dirty="0"/>
          </a:p>
        </p:txBody>
      </p:sp>
      <p:sp>
        <p:nvSpPr>
          <p:cNvPr id="3" name="Content Placeholder 2"/>
          <p:cNvSpPr>
            <a:spLocks noGrp="1"/>
          </p:cNvSpPr>
          <p:nvPr>
            <p:ph idx="1"/>
          </p:nvPr>
        </p:nvSpPr>
        <p:spPr/>
        <p:txBody>
          <a:bodyPr>
            <a:normAutofit/>
          </a:bodyPr>
          <a:lstStyle/>
          <a:p>
            <a:r>
              <a:rPr lang="en-US" sz="2800" dirty="0"/>
              <a:t>Digitalization can facilitate the use of cloud computing to improve the efficiency and scalability of financial systems</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1855472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BLOCKCHAIN</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latin typeface="Bahnschrift SemiLight" panose="020B0502040204020203" pitchFamily="34" charset="0"/>
              </a:rPr>
              <a:t>Digitalization can facilitate the use of </a:t>
            </a:r>
            <a:r>
              <a:rPr lang="en-US" sz="2800" dirty="0" err="1">
                <a:latin typeface="Bahnschrift SemiLight" panose="020B0502040204020203" pitchFamily="34" charset="0"/>
              </a:rPr>
              <a:t>blockchain</a:t>
            </a:r>
            <a:r>
              <a:rPr lang="en-US" sz="2800" dirty="0">
                <a:latin typeface="Bahnschrift SemiLight" panose="020B0502040204020203" pitchFamily="34" charset="0"/>
              </a:rPr>
              <a:t> technology to improve the security and transparency of financial transactions</a:t>
            </a:r>
          </a:p>
        </p:txBody>
      </p:sp>
    </p:spTree>
    <p:extLst>
      <p:ext uri="{BB962C8B-B14F-4D97-AF65-F5344CB8AC3E}">
        <p14:creationId xmlns:p14="http://schemas.microsoft.com/office/powerpoint/2010/main" val="36635262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ARTIFICIAL INTELLIGENCE</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can facilitate the use of artificial intelligence to improve financial decision-making and planning</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3642617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INTERNET OF THINGS</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can facilitate the use of internet of things technology to improve the efficiency and effectiveness of financial systems</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904367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FINANCIAL INCLUSION</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can facilitate financial inclusion by providing access to financial services for underserved populations</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3014728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ECONOMIC DEVELOPMENT</a:t>
            </a:r>
            <a:br>
              <a:rPr lang="en-US" dirty="0"/>
            </a:br>
            <a:endParaRPr lang="en-US" dirty="0"/>
          </a:p>
        </p:txBody>
      </p:sp>
      <p:sp>
        <p:nvSpPr>
          <p:cNvPr id="3" name="Content Placeholder 2"/>
          <p:cNvSpPr>
            <a:spLocks noGrp="1"/>
          </p:cNvSpPr>
          <p:nvPr>
            <p:ph idx="1"/>
          </p:nvPr>
        </p:nvSpPr>
        <p:spPr/>
        <p:txBody>
          <a:bodyPr>
            <a:normAutofit/>
          </a:bodyPr>
          <a:lstStyle/>
          <a:p>
            <a:r>
              <a:rPr lang="en-US" sz="2800" dirty="0"/>
              <a:t>Digitalization can drive economic development by improving productivity, competitiveness, and innovation</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3753347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PUBLIC-PRIVATE PARTNERSHIPS</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can facilitate public-private partnerships by providing a platform for collaboration and innovation</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2975328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CAPACITY BUILDING</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requires capacity building to ensure that public sector officials have the necessary skills and knowledge to effectively use digital technologies</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2129622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CHANGE MANAGEMENT</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requires effective change management to ensure that public sector officials are able to adapt to new digital technologies and processes</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406917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MONITORING AND EVALUATION</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requires effective monitoring and evaluation to ensure that digital technologies are being used effectively and efficiently</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3287169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SUSTAINABILITY</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requires sustainability to ensure that digital technologies are able to be maintained and updated over time.</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831837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SCALABILITY</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requires scalability to ensure that digital technologies are able to be expanded and adapted to meet the needs of a growing population.</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27025072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DIGITALIZATION AND SECURITY</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requires security to ensure that digital technologies are able to protect sensitive information and prevent cyber-attacks</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16436475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RECOMMENDATIONS</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lnSpcReduction="10000"/>
          </a:bodyPr>
          <a:lstStyle/>
          <a:p>
            <a:pPr marL="0" indent="0">
              <a:buNone/>
            </a:pPr>
            <a:r>
              <a:rPr lang="en-US" sz="2800" dirty="0"/>
              <a:t>Based on the findings of this presentation, the following recommendations are made:</a:t>
            </a:r>
          </a:p>
          <a:p>
            <a:r>
              <a:rPr lang="en-US" sz="2800" dirty="0"/>
              <a:t>1. Develop a comprehensive digitalization strategy</a:t>
            </a:r>
          </a:p>
          <a:p>
            <a:r>
              <a:rPr lang="en-US" sz="2800" dirty="0"/>
              <a:t>2. Invest in digital infrastructure and tools</a:t>
            </a:r>
          </a:p>
          <a:p>
            <a:r>
              <a:rPr lang="en-US" sz="2800" dirty="0"/>
              <a:t>3. Build capacity and provide training</a:t>
            </a:r>
          </a:p>
          <a:p>
            <a:r>
              <a:rPr lang="en-US" sz="2800" dirty="0"/>
              <a:t>4. Ensure cybersecurity and data protection</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1115576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CONCLUSION</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a:t>Digitalization has the potential to transform the Nigerian public sector financial management system, improving efficiency, transparency, and accountability. However, it requires careful planning, investment, and capacity building</a:t>
            </a:r>
            <a:endParaRPr lang="en-US" sz="2800" dirty="0">
              <a:latin typeface="Bahnschrift SemiLight" panose="020B0502040204020203" pitchFamily="34" charset="0"/>
            </a:endParaRPr>
          </a:p>
        </p:txBody>
      </p:sp>
    </p:spTree>
    <p:extLst>
      <p:ext uri="{BB962C8B-B14F-4D97-AF65-F5344CB8AC3E}">
        <p14:creationId xmlns:p14="http://schemas.microsoft.com/office/powerpoint/2010/main" val="3348320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lgerian" panose="04020705040A02060702" pitchFamily="82" charset="0"/>
              </a:rPr>
              <a:t>REFERENCES</a:t>
            </a:r>
            <a:endParaRPr lang="en-US" dirty="0">
              <a:latin typeface="Algerian" panose="04020705040A02060702" pitchFamily="82" charset="0"/>
            </a:endParaRPr>
          </a:p>
        </p:txBody>
      </p:sp>
      <p:sp>
        <p:nvSpPr>
          <p:cNvPr id="3" name="Content Placeholder 2"/>
          <p:cNvSpPr>
            <a:spLocks noGrp="1"/>
          </p:cNvSpPr>
          <p:nvPr>
            <p:ph idx="1"/>
          </p:nvPr>
        </p:nvSpPr>
        <p:spPr/>
        <p:txBody>
          <a:bodyPr>
            <a:normAutofit/>
          </a:bodyPr>
          <a:lstStyle/>
          <a:p>
            <a:r>
              <a:rPr lang="en-US" sz="2800" dirty="0" err="1"/>
              <a:t>Aigbokhan</a:t>
            </a:r>
            <a:r>
              <a:rPr lang="en-US" sz="2800" dirty="0"/>
              <a:t>, B. E. (2021). 'Public Financial Management in Nigeria: Challenges and Opportunities.' Journal of African Development.</a:t>
            </a:r>
          </a:p>
          <a:p>
            <a:r>
              <a:rPr lang="en-US" sz="2800" dirty="0" err="1"/>
              <a:t>Iledare</a:t>
            </a:r>
            <a:r>
              <a:rPr lang="en-US" sz="2800" dirty="0"/>
              <a:t>, O. O., &amp; </a:t>
            </a:r>
            <a:r>
              <a:rPr lang="en-US" sz="2800" dirty="0" err="1"/>
              <a:t>Adeniyi</a:t>
            </a:r>
            <a:r>
              <a:rPr lang="en-US" sz="2800" dirty="0"/>
              <a:t>, A. (2020). </a:t>
            </a:r>
            <a:r>
              <a:rPr lang="en-US" sz="2800"/>
              <a:t>'Transforming Public Financial Management in Nigeria: The Role of Technology.' Nigerian Economic Policy Review.</a:t>
            </a:r>
            <a:endParaRPr lang="en-US" sz="2800">
              <a:latin typeface="Bahnschrift SemiLight" panose="020B0502040204020203" pitchFamily="34" charset="0"/>
            </a:endParaRPr>
          </a:p>
        </p:txBody>
      </p:sp>
    </p:spTree>
    <p:extLst>
      <p:ext uri="{BB962C8B-B14F-4D97-AF65-F5344CB8AC3E}">
        <p14:creationId xmlns:p14="http://schemas.microsoft.com/office/powerpoint/2010/main" val="8017120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353</TotalTime>
  <Words>1987</Words>
  <Application>Microsoft Office PowerPoint</Application>
  <PresentationFormat>Widescreen</PresentationFormat>
  <Paragraphs>158</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Ion Boardroom</vt:lpstr>
      <vt:lpstr>Transforming the Nigerian Public Sector Financial Management: Embracing Digitalization to Enhance Development</vt:lpstr>
      <vt:lpstr>INTRODUCTION</vt:lpstr>
      <vt:lpstr>AIM OF THE PAPER</vt:lpstr>
      <vt:lpstr>LEARNING OUTCOMES</vt:lpstr>
      <vt:lpstr>BACKGROUND TO THE PAPER</vt:lpstr>
      <vt:lpstr>DEFINITION OF KEY CONCEPTS IN PFM</vt:lpstr>
      <vt:lpstr>OVERVIEW OF THE NIGERIAN FINANCIAL MANAGEMENT SECTOR</vt:lpstr>
      <vt:lpstr>CHALLENGES OF THE FINANCIAL SECTOR</vt:lpstr>
      <vt:lpstr>DIGITIZATION AND DIGITALIZATION</vt:lpstr>
      <vt:lpstr>DIGITAL TOOLS AND TECHNOLOGIES</vt:lpstr>
      <vt:lpstr>Application of Digitalization to PFM</vt:lpstr>
      <vt:lpstr>ROLE OF DIGITALIZATION IN NATIONAL DEVELOPMENT</vt:lpstr>
      <vt:lpstr>CHALLENGES OF DIGITALIZATION</vt:lpstr>
      <vt:lpstr>WAY FORWARD</vt:lpstr>
      <vt:lpstr>BENEFITS OF DIGITALIZATION</vt:lpstr>
      <vt:lpstr>DIGITALIZATION IN PUBLIC FINANCIAL MANAGEMENT</vt:lpstr>
      <vt:lpstr>CASE STUDIES AND EXAMPLES</vt:lpstr>
      <vt:lpstr>WAY FORWARD FOR NIGERIA</vt:lpstr>
      <vt:lpstr>WAY FORWARD</vt:lpstr>
      <vt:lpstr>DIGITALIZATION AND ECONOMIC GROWTH</vt:lpstr>
      <vt:lpstr>DIGITALIZATION AND TRANSPARENCY</vt:lpstr>
      <vt:lpstr>DIGITALIZATION AND ACCOUNTABILITY</vt:lpstr>
      <vt:lpstr>DIGITALIZATION AND CITIZEN ENGAGEMENT</vt:lpstr>
      <vt:lpstr>DIGITALIZATION AND CYBERSECURITY</vt:lpstr>
      <vt:lpstr>DIGITALIZATION AND DATA ANALYTICS</vt:lpstr>
      <vt:lpstr>DIGITALIZATION AND CLOUD COMPUTING </vt:lpstr>
      <vt:lpstr>DIGITALIZATION AND BLOCKCHAIN</vt:lpstr>
      <vt:lpstr>DIGITALIZATION AND ARTIFICIAL INTELLIGENCE</vt:lpstr>
      <vt:lpstr>DIGITALIZATION AND INTERNET OF THINGS</vt:lpstr>
      <vt:lpstr>DIGITALIZATION AND FINANCIAL INCLUSION</vt:lpstr>
      <vt:lpstr>DIGITALIZATION AND ECONOMIC DEVELOPMENT </vt:lpstr>
      <vt:lpstr>DIGITALIZATION AND PUBLIC-PRIVATE PARTNERSHIPS</vt:lpstr>
      <vt:lpstr>DIGITALIZATION AND CAPACITY BUILDING</vt:lpstr>
      <vt:lpstr>DIGITALIZATION AND CHANGE MANAGEMENT</vt:lpstr>
      <vt:lpstr>DIGITALIZATION AND MONITORING AND EVALUATION</vt:lpstr>
      <vt:lpstr>DIGITALIZATION AND SUSTAINABILITY</vt:lpstr>
      <vt:lpstr>DIGITALIZATION AND SCALABILITY</vt:lpstr>
      <vt:lpstr>DIGITALIZATION AND SECURITY</vt:lpstr>
      <vt:lpstr>RECOMMENDATIONS</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Transforming the Nigerian Public Sector Financial Management: Embracing Digitalization to Enhance Development</dc:title>
  <dc:creator>DIR OF ACCT</dc:creator>
  <cp:lastModifiedBy>Guest User</cp:lastModifiedBy>
  <cp:revision>52</cp:revision>
  <dcterms:created xsi:type="dcterms:W3CDTF">2024-11-28T22:52:26Z</dcterms:created>
  <dcterms:modified xsi:type="dcterms:W3CDTF">2024-11-29T15:58:27Z</dcterms:modified>
</cp:coreProperties>
</file>