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52"/>
  </p:notesMasterIdLst>
  <p:handoutMasterIdLst>
    <p:handoutMasterId r:id="rId53"/>
  </p:handoutMasterIdLst>
  <p:sldIdLst>
    <p:sldId id="256" r:id="rId2"/>
    <p:sldId id="257" r:id="rId3"/>
    <p:sldId id="277" r:id="rId4"/>
    <p:sldId id="280" r:id="rId5"/>
    <p:sldId id="278" r:id="rId6"/>
    <p:sldId id="279" r:id="rId7"/>
    <p:sldId id="259" r:id="rId8"/>
    <p:sldId id="293" r:id="rId9"/>
    <p:sldId id="282" r:id="rId10"/>
    <p:sldId id="273" r:id="rId11"/>
    <p:sldId id="318" r:id="rId12"/>
    <p:sldId id="345" r:id="rId13"/>
    <p:sldId id="326" r:id="rId14"/>
    <p:sldId id="343" r:id="rId15"/>
    <p:sldId id="294" r:id="rId16"/>
    <p:sldId id="308" r:id="rId17"/>
    <p:sldId id="324" r:id="rId18"/>
    <p:sldId id="275" r:id="rId19"/>
    <p:sldId id="307" r:id="rId20"/>
    <p:sldId id="309" r:id="rId21"/>
    <p:sldId id="295" r:id="rId22"/>
    <p:sldId id="319" r:id="rId23"/>
    <p:sldId id="342" r:id="rId24"/>
    <p:sldId id="296" r:id="rId25"/>
    <p:sldId id="311" r:id="rId26"/>
    <p:sldId id="297" r:id="rId27"/>
    <p:sldId id="310" r:id="rId28"/>
    <p:sldId id="337" r:id="rId29"/>
    <p:sldId id="314" r:id="rId30"/>
    <p:sldId id="316" r:id="rId31"/>
    <p:sldId id="298" r:id="rId32"/>
    <p:sldId id="332" r:id="rId33"/>
    <p:sldId id="312" r:id="rId34"/>
    <p:sldId id="317" r:id="rId35"/>
    <p:sldId id="327" r:id="rId36"/>
    <p:sldId id="287" r:id="rId37"/>
    <p:sldId id="320" r:id="rId38"/>
    <p:sldId id="321" r:id="rId39"/>
    <p:sldId id="322" r:id="rId40"/>
    <p:sldId id="323" r:id="rId41"/>
    <p:sldId id="339" r:id="rId42"/>
    <p:sldId id="288" r:id="rId43"/>
    <p:sldId id="328" r:id="rId44"/>
    <p:sldId id="330" r:id="rId45"/>
    <p:sldId id="331" r:id="rId46"/>
    <p:sldId id="334" r:id="rId47"/>
    <p:sldId id="336" r:id="rId48"/>
    <p:sldId id="335" r:id="rId49"/>
    <p:sldId id="338" r:id="rId50"/>
    <p:sldId id="340" r:id="rId51"/>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68" d="100"/>
          <a:sy n="68" d="100"/>
        </p:scale>
        <p:origin x="5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F52D1674-1285-4023-BD6E-1F44BCFB3F3F}" type="datetimeFigureOut">
              <a:rPr lang="en-US" smtClean="0"/>
              <a:t>7/9/2022</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F440F46E-0347-4830-9CEB-5EF95A066E66}" type="slidenum">
              <a:rPr lang="en-US" smtClean="0"/>
              <a:t>‹#›</a:t>
            </a:fld>
            <a:endParaRPr lang="en-US"/>
          </a:p>
        </p:txBody>
      </p:sp>
    </p:spTree>
    <p:extLst>
      <p:ext uri="{BB962C8B-B14F-4D97-AF65-F5344CB8AC3E}">
        <p14:creationId xmlns:p14="http://schemas.microsoft.com/office/powerpoint/2010/main" val="4107168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9B3ED386-CE69-469B-A892-8A21766F6F1A}" type="datetimeFigureOut">
              <a:rPr lang="en-US" smtClean="0"/>
              <a:t>7/9/2022</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3438"/>
            <a:ext cx="7435850" cy="2760662"/>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6659563"/>
            <a:ext cx="4029075" cy="350837"/>
          </a:xfrm>
          <a:prstGeom prst="rect">
            <a:avLst/>
          </a:prstGeom>
        </p:spPr>
        <p:txBody>
          <a:bodyPr vert="horz" lIns="91440" tIns="45720" rIns="91440" bIns="45720" rtlCol="0" anchor="b"/>
          <a:lstStyle>
            <a:lvl1pPr algn="r">
              <a:defRPr sz="1200"/>
            </a:lvl1pPr>
          </a:lstStyle>
          <a:p>
            <a:fld id="{9D0C90F0-32AA-4D9E-B9B6-3AED96681BA5}" type="slidenum">
              <a:rPr lang="en-US" smtClean="0"/>
              <a:t>‹#›</a:t>
            </a:fld>
            <a:endParaRPr lang="en-US"/>
          </a:p>
        </p:txBody>
      </p:sp>
    </p:spTree>
    <p:extLst>
      <p:ext uri="{BB962C8B-B14F-4D97-AF65-F5344CB8AC3E}">
        <p14:creationId xmlns:p14="http://schemas.microsoft.com/office/powerpoint/2010/main" val="180753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8F3BFEA-1CD4-47EB-84C2-2FFD5BDE96F4}" type="datetime1">
              <a:rPr lang="en-US" smtClean="0"/>
              <a:t>7/9/2022</a:t>
            </a:fld>
            <a:endParaRPr lang="en-US" dirty="0"/>
          </a:p>
        </p:txBody>
      </p:sp>
      <p:sp>
        <p:nvSpPr>
          <p:cNvPr id="5" name="Footer Placeholder 4"/>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0D3A131-A149-438B-81D1-8F0388E963B5}" type="datetime1">
              <a:rPr lang="en-US" smtClean="0"/>
              <a:t>7/9/2022</a:t>
            </a:fld>
            <a:endParaRPr lang="en-US" dirty="0"/>
          </a:p>
        </p:txBody>
      </p:sp>
      <p:sp>
        <p:nvSpPr>
          <p:cNvPr id="5" name="Footer Placeholder 4"/>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353D4EC-6524-4024-94F0-9BCC2505A5AC}" type="datetime1">
              <a:rPr lang="en-US" smtClean="0"/>
              <a:t>7/9/2022</a:t>
            </a:fld>
            <a:endParaRPr lang="en-US" dirty="0"/>
          </a:p>
        </p:txBody>
      </p:sp>
      <p:sp>
        <p:nvSpPr>
          <p:cNvPr id="5" name="Footer Placeholder 4"/>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2ED956C-CDCF-4874-8D2F-1E7CF68B4A8C}" type="datetime1">
              <a:rPr lang="en-US" smtClean="0"/>
              <a:t>7/9/2022</a:t>
            </a:fld>
            <a:endParaRPr lang="en-US" dirty="0"/>
          </a:p>
        </p:txBody>
      </p:sp>
      <p:sp>
        <p:nvSpPr>
          <p:cNvPr id="6" name="Footer Placeholder 5"/>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1F6B9F-3B66-407B-9158-D29BD6441D6A}" type="datetime1">
              <a:rPr lang="en-US" smtClean="0"/>
              <a:t>7/9/2022</a:t>
            </a:fld>
            <a:endParaRPr lang="en-US" dirty="0"/>
          </a:p>
        </p:txBody>
      </p:sp>
      <p:sp>
        <p:nvSpPr>
          <p:cNvPr id="8" name="Footer Placeholder 7"/>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4FBB2-3DC4-44E1-8916-00F743E95F2C}" type="datetime1">
              <a:rPr lang="en-US" smtClean="0"/>
              <a:t>7/9/2022</a:t>
            </a:fld>
            <a:endParaRPr lang="en-US" dirty="0"/>
          </a:p>
        </p:txBody>
      </p:sp>
      <p:sp>
        <p:nvSpPr>
          <p:cNvPr id="4" name="Footer Placeholder 3"/>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C4E28-4F6F-4155-B2C9-938A1F73E2A9}" type="datetime1">
              <a:rPr lang="en-US" smtClean="0"/>
              <a:t>7/9/2022</a:t>
            </a:fld>
            <a:endParaRPr lang="en-US" dirty="0"/>
          </a:p>
        </p:txBody>
      </p:sp>
      <p:sp>
        <p:nvSpPr>
          <p:cNvPr id="3" name="Footer Placeholder 2"/>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D9D6FE8-868D-46A3-B2FB-35FAA784A27A}" type="datetime1">
              <a:rPr lang="en-US" smtClean="0"/>
              <a:t>7/9/2022</a:t>
            </a:fld>
            <a:endParaRPr lang="en-US" dirty="0"/>
          </a:p>
        </p:txBody>
      </p:sp>
      <p:sp>
        <p:nvSpPr>
          <p:cNvPr id="6" name="Footer Placeholder 5"/>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30869AB-B7ED-424E-99D5-4DA93762AD95}" type="datetime1">
              <a:rPr lang="en-US" smtClean="0"/>
              <a:t>7/9/2022</a:t>
            </a:fld>
            <a:endParaRPr lang="en-US" dirty="0"/>
          </a:p>
        </p:txBody>
      </p:sp>
      <p:sp>
        <p:nvSpPr>
          <p:cNvPr id="6" name="Footer Placeholder 5"/>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780313D-3FA9-486B-855A-517A8D5A240D}" type="datetime1">
              <a:rPr lang="en-US" smtClean="0"/>
              <a:t>7/9/2022</a:t>
            </a:fld>
            <a:endParaRPr lang="en-US" dirty="0"/>
          </a:p>
        </p:txBody>
      </p:sp>
      <p:sp>
        <p:nvSpPr>
          <p:cNvPr id="5" name="Footer Placeholder 4"/>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31671C9-CF4A-4D61-A00D-D95A07B7D5BD}" type="datetime1">
              <a:rPr lang="en-US" smtClean="0"/>
              <a:t>7/9/2022</a:t>
            </a:fld>
            <a:endParaRPr lang="en-US" dirty="0"/>
          </a:p>
        </p:txBody>
      </p:sp>
      <p:sp>
        <p:nvSpPr>
          <p:cNvPr id="5" name="Footer Placeholder 4"/>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0F441DC4-E837-471D-8A99-9A43F3D641A1}" type="datetime1">
              <a:rPr lang="en-US" smtClean="0"/>
              <a:t>7/9/2022</a:t>
            </a:fld>
            <a:endParaRPr lang="en-US" dirty="0"/>
          </a:p>
        </p:txBody>
      </p:sp>
      <p:sp>
        <p:nvSpPr>
          <p:cNvPr id="6" name="Footer Placeholder 5"/>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9967200F-1F39-46F9-BB66-F00FF752DABD}" type="datetime1">
              <a:rPr lang="en-US" smtClean="0"/>
              <a:t>7/9/2022</a:t>
            </a:fld>
            <a:endParaRPr lang="en-US" dirty="0"/>
          </a:p>
        </p:txBody>
      </p:sp>
      <p:sp>
        <p:nvSpPr>
          <p:cNvPr id="6" name="Footer Placeholder 5"/>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8A9C35E3-06FA-44E0-ADAA-54DEFCF78A48}" type="datetime1">
              <a:rPr lang="en-US" smtClean="0"/>
              <a:t>7/9/2022</a:t>
            </a:fld>
            <a:endParaRPr lang="en-US" dirty="0"/>
          </a:p>
        </p:txBody>
      </p:sp>
      <p:sp>
        <p:nvSpPr>
          <p:cNvPr id="6" name="Footer Placeholder 5"/>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20A7D6-07D9-4182-820A-7B7C66AD6103}" type="datetime1">
              <a:rPr lang="en-US" smtClean="0"/>
              <a:t>7/9/2022</a:t>
            </a:fld>
            <a:endParaRPr lang="en-US" dirty="0"/>
          </a:p>
        </p:txBody>
      </p:sp>
      <p:sp>
        <p:nvSpPr>
          <p:cNvPr id="5" name="Footer Placeholder 4"/>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2C8732-FE6E-4DCC-B0B4-4B0E0FF3B6B3}" type="datetime1">
              <a:rPr lang="en-US" smtClean="0"/>
              <a:t>7/9/2022</a:t>
            </a:fld>
            <a:endParaRPr lang="en-US" dirty="0"/>
          </a:p>
        </p:txBody>
      </p:sp>
      <p:sp>
        <p:nvSpPr>
          <p:cNvPr id="5" name="Footer Placeholder 4"/>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02EDA10-392C-477F-BB69-EA7DA8CC7C7A}" type="datetime1">
              <a:rPr lang="en-US" smtClean="0"/>
              <a:t>7/9/2022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ETICAN'S Inaugura Lecture Series Titled: Sustainability and the Future of Financial Reporting delivered by  Dr. Abel Aig. Asein,FCA</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aigasein@yahoo.com" TargetMode="External"/><Relationship Id="rId2" Type="http://schemas.openxmlformats.org/officeDocument/2006/relationships/hyperlink" Target="mailto:aaasein@gmail.com"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1657" y="669303"/>
            <a:ext cx="11557261" cy="5486400"/>
          </a:xfrm>
        </p:spPr>
        <p:txBody>
          <a:bodyPr>
            <a:normAutofit/>
          </a:bodyPr>
          <a:lstStyle/>
          <a:p>
            <a:pPr algn="ctr"/>
            <a:r>
              <a:rPr lang="en-US" sz="6600" dirty="0" smtClean="0">
                <a:latin typeface="Seagull Hv BT" panose="0209080305050A020404" pitchFamily="18" charset="0"/>
              </a:rPr>
              <a:t>SUSTAINABILITY AND THE FUTURE OF FINANCIAL REPORTING</a:t>
            </a:r>
            <a:br>
              <a:rPr lang="en-US" sz="6600" dirty="0" smtClean="0">
                <a:latin typeface="Seagull Hv BT" panose="0209080305050A020404" pitchFamily="18" charset="0"/>
              </a:rPr>
            </a:br>
            <a:r>
              <a:rPr lang="en-US" sz="6600" dirty="0" smtClean="0">
                <a:latin typeface="Seagull Hv BT" panose="0209080305050A020404" pitchFamily="18" charset="0"/>
              </a:rPr>
              <a:t>BY</a:t>
            </a:r>
            <a:br>
              <a:rPr lang="en-US" sz="6600" dirty="0" smtClean="0">
                <a:latin typeface="Seagull Hv BT" panose="0209080305050A020404" pitchFamily="18" charset="0"/>
              </a:rPr>
            </a:br>
            <a:r>
              <a:rPr lang="en-US" sz="6600" dirty="0" smtClean="0">
                <a:latin typeface="Seagull Hv BT" panose="0209080305050A020404" pitchFamily="18" charset="0"/>
              </a:rPr>
              <a:t>ABEL AIG. ASEIN</a:t>
            </a:r>
            <a:endParaRPr lang="en-US" sz="6600" dirty="0">
              <a:latin typeface="Seagull Hv BT" panose="0209080305050A020404" pitchFamily="18" charset="0"/>
            </a:endParaRPr>
          </a:p>
        </p:txBody>
      </p:sp>
    </p:spTree>
    <p:extLst>
      <p:ext uri="{BB962C8B-B14F-4D97-AF65-F5344CB8AC3E}">
        <p14:creationId xmlns:p14="http://schemas.microsoft.com/office/powerpoint/2010/main" val="1985768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877" y="141401"/>
            <a:ext cx="11246178" cy="1011505"/>
          </a:xfrm>
        </p:spPr>
        <p:txBody>
          <a:bodyPr>
            <a:normAutofit/>
          </a:bodyPr>
          <a:lstStyle/>
          <a:p>
            <a:pPr algn="ctr"/>
            <a:r>
              <a:rPr lang="en-US" dirty="0" smtClean="0"/>
              <a:t> </a:t>
            </a:r>
            <a:r>
              <a:rPr lang="en-US" sz="6000" b="1" dirty="0" smtClean="0">
                <a:latin typeface="Seagull Hv BT" panose="0209080305050A020404" pitchFamily="18" charset="0"/>
              </a:rPr>
              <a:t>OUTLINE OF PRESENTATION</a:t>
            </a:r>
            <a:endParaRPr lang="en-US" sz="6000" b="1" dirty="0">
              <a:latin typeface="Seagull Hv BT" panose="0209080305050A020404" pitchFamily="18" charset="0"/>
            </a:endParaRPr>
          </a:p>
        </p:txBody>
      </p:sp>
      <p:sp>
        <p:nvSpPr>
          <p:cNvPr id="3" name="Content Placeholder 2"/>
          <p:cNvSpPr>
            <a:spLocks noGrp="1"/>
          </p:cNvSpPr>
          <p:nvPr>
            <p:ph idx="1"/>
          </p:nvPr>
        </p:nvSpPr>
        <p:spPr>
          <a:xfrm>
            <a:off x="1159497" y="1630837"/>
            <a:ext cx="10746557" cy="4920791"/>
          </a:xfrm>
        </p:spPr>
        <p:txBody>
          <a:bodyPr numCol="2">
            <a:normAutofit fontScale="77500" lnSpcReduction="20000"/>
          </a:bodyPr>
          <a:lstStyle/>
          <a:p>
            <a:r>
              <a:rPr lang="en-US" sz="2800" b="1" dirty="0" smtClean="0">
                <a:latin typeface="Seagull Hv BT" panose="0209080305050A020404" pitchFamily="18" charset="0"/>
              </a:rPr>
              <a:t>NATURE AND CONTENTS OF FINANCIAL REPORTS</a:t>
            </a:r>
          </a:p>
          <a:p>
            <a:r>
              <a:rPr lang="en-US" sz="2800" b="1" dirty="0" smtClean="0">
                <a:latin typeface="Seagull Hv BT" panose="0209080305050A020404" pitchFamily="18" charset="0"/>
              </a:rPr>
              <a:t>ISSUES IN FINANCIAL REPORTING</a:t>
            </a:r>
          </a:p>
          <a:p>
            <a:r>
              <a:rPr lang="en-GB" sz="28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KARL MARX </a:t>
            </a:r>
            <a:r>
              <a:rPr lang="en-GB" sz="28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THEORY OF </a:t>
            </a:r>
            <a:r>
              <a:rPr lang="en-GB" sz="28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ECOLOGICAL SUSTAINABILITY</a:t>
            </a:r>
            <a:endParaRPr lang="en-US" sz="2800" b="1" dirty="0">
              <a:latin typeface="Seagull Hv BT" panose="0209080305050A020404" pitchFamily="18" charset="0"/>
            </a:endParaRPr>
          </a:p>
          <a:p>
            <a:r>
              <a:rPr lang="en-US" sz="2800" b="1" dirty="0" smtClean="0">
                <a:latin typeface="Seagull Hv BT" panose="0209080305050A020404" pitchFamily="18" charset="0"/>
              </a:rPr>
              <a:t>SUSTAINABILITY &amp; THE TRAGEDY OF THE COMMONS</a:t>
            </a:r>
          </a:p>
          <a:p>
            <a:r>
              <a:rPr lang="en-US" sz="2800" b="1" dirty="0" smtClean="0">
                <a:latin typeface="Seagull Hv BT" panose="0209080305050A020404" pitchFamily="18" charset="0"/>
              </a:rPr>
              <a:t>THRUST OF SUSTAINABILITY REPORTING</a:t>
            </a:r>
          </a:p>
          <a:p>
            <a:r>
              <a:rPr lang="en-US" sz="2800" b="1" dirty="0" smtClean="0">
                <a:latin typeface="Seagull Hv BT" panose="0209080305050A020404" pitchFamily="18" charset="0"/>
              </a:rPr>
              <a:t>IMPERATIVES OF NON-FINANCIAL INFORMATION IN CORPORATE  REPORTING </a:t>
            </a:r>
          </a:p>
          <a:p>
            <a:pPr lvl="0">
              <a:buClr>
                <a:srgbClr val="A53010"/>
              </a:buClr>
            </a:pPr>
            <a:r>
              <a:rPr lang="en-US" sz="2800" b="1" dirty="0" smtClean="0">
                <a:latin typeface="Seagull Hv BT" panose="0209080305050A020404" pitchFamily="18" charset="0"/>
              </a:rPr>
              <a:t>GLOBAL </a:t>
            </a:r>
            <a:r>
              <a:rPr lang="en-US" sz="2800" b="1" dirty="0">
                <a:latin typeface="Seagull Hv BT" panose="0209080305050A020404" pitchFamily="18" charset="0"/>
              </a:rPr>
              <a:t>INTEREST </a:t>
            </a:r>
            <a:r>
              <a:rPr lang="en-US" sz="2800" b="1" dirty="0" smtClean="0">
                <a:latin typeface="Seagull Hv BT" panose="0209080305050A020404" pitchFamily="18" charset="0"/>
              </a:rPr>
              <a:t>&amp; INITIATIVES IN </a:t>
            </a:r>
            <a:r>
              <a:rPr lang="en-US" sz="2800" b="1" dirty="0">
                <a:latin typeface="Seagull Hv BT" panose="0209080305050A020404" pitchFamily="18" charset="0"/>
              </a:rPr>
              <a:t>SUSTAINABILITY </a:t>
            </a:r>
            <a:r>
              <a:rPr lang="en-US" sz="2800" b="1" dirty="0" smtClean="0">
                <a:latin typeface="Seagull Hv BT" panose="0209080305050A020404" pitchFamily="18" charset="0"/>
              </a:rPr>
              <a:t>REPORTING</a:t>
            </a:r>
          </a:p>
          <a:p>
            <a:r>
              <a:rPr lang="en-US" sz="3200" b="1" dirty="0" smtClean="0">
                <a:solidFill>
                  <a:prstClr val="black">
                    <a:lumMod val="85000"/>
                    <a:lumOff val="15000"/>
                  </a:prstClr>
                </a:solidFill>
                <a:latin typeface="Seagull Hv BT" panose="0209080305050A020404" pitchFamily="18" charset="0"/>
                <a:ea typeface="+mj-ea"/>
                <a:cs typeface="+mj-cs"/>
              </a:rPr>
              <a:t>(</a:t>
            </a:r>
            <a:r>
              <a:rPr lang="en-US" sz="3200" b="1" dirty="0">
                <a:solidFill>
                  <a:prstClr val="black">
                    <a:lumMod val="85000"/>
                    <a:lumOff val="15000"/>
                  </a:prstClr>
                </a:solidFill>
                <a:latin typeface="Seagull Hv BT" panose="0209080305050A020404" pitchFamily="18" charset="0"/>
                <a:ea typeface="+mj-ea"/>
                <a:cs typeface="+mj-cs"/>
              </a:rPr>
              <a:t>GRI)’S PERSPECTIVE</a:t>
            </a:r>
            <a:r>
              <a:rPr lang="en-US" sz="2900" b="1" dirty="0">
                <a:solidFill>
                  <a:prstClr val="black">
                    <a:lumMod val="85000"/>
                    <a:lumOff val="15000"/>
                  </a:prstClr>
                </a:solidFill>
                <a:latin typeface="Seagull Hv BT" panose="0209080305050A020404" pitchFamily="18" charset="0"/>
                <a:ea typeface="+mj-ea"/>
                <a:cs typeface="+mj-cs"/>
              </a:rPr>
              <a:t> OF SUSTAINABILITY REPORTING</a:t>
            </a:r>
            <a:endParaRPr lang="en-US" sz="2600" b="1" dirty="0" smtClean="0">
              <a:latin typeface="Seagull Hv BT" panose="0209080305050A020404" pitchFamily="18" charset="0"/>
            </a:endParaRPr>
          </a:p>
          <a:p>
            <a:r>
              <a:rPr lang="en-US" sz="2800" b="1" dirty="0">
                <a:solidFill>
                  <a:prstClr val="black">
                    <a:lumMod val="85000"/>
                    <a:lumOff val="15000"/>
                  </a:prstClr>
                </a:solidFill>
                <a:latin typeface="Seagull Hv BT" panose="0209080305050A020404" pitchFamily="18" charset="0"/>
                <a:ea typeface="+mj-ea"/>
                <a:cs typeface="+mj-cs"/>
              </a:rPr>
              <a:t>CALL TO ACTION ON SUSTAINABILITY REPORTING</a:t>
            </a:r>
            <a:r>
              <a:rPr lang="en-US" sz="2800" b="1" dirty="0" smtClean="0">
                <a:solidFill>
                  <a:prstClr val="black">
                    <a:lumMod val="85000"/>
                    <a:lumOff val="15000"/>
                  </a:prstClr>
                </a:solidFill>
                <a:latin typeface="Seagull Hv BT" panose="0209080305050A020404" pitchFamily="18" charset="0"/>
                <a:ea typeface="+mj-ea"/>
                <a:cs typeface="+mj-cs"/>
              </a:rPr>
              <a:t>:</a:t>
            </a:r>
          </a:p>
          <a:p>
            <a:pPr lvl="1"/>
            <a:r>
              <a:rPr lang="en-GB" sz="2600" b="1" dirty="0" smtClean="0">
                <a:solidFill>
                  <a:prstClr val="black">
                    <a:lumMod val="75000"/>
                    <a:lumOff val="25000"/>
                  </a:prstClr>
                </a:solidFill>
                <a:latin typeface="Seagull Hv BT" panose="0209080305050A020404" pitchFamily="18" charset="0"/>
                <a:ea typeface="Calibri" panose="020F0502020204030204" pitchFamily="34" charset="0"/>
                <a:cs typeface="+mj-cs"/>
              </a:rPr>
              <a:t>IFAC’s INITIATIVES</a:t>
            </a:r>
          </a:p>
          <a:p>
            <a:pPr lvl="2"/>
            <a:r>
              <a:rPr lang="en-US" sz="2200" b="1" dirty="0" smtClean="0">
                <a:latin typeface="Seagull Hv BT" panose="0209080305050A020404" pitchFamily="18" charset="0"/>
              </a:rPr>
              <a:t>CBN SUSTAINABILITY REPORTING PRINCIPLES</a:t>
            </a:r>
          </a:p>
          <a:p>
            <a:pPr lvl="2"/>
            <a:r>
              <a:rPr lang="en-US" sz="2200" b="1" dirty="0" smtClean="0">
                <a:latin typeface="Seagull Hv BT" panose="0209080305050A020404" pitchFamily="18" charset="0"/>
              </a:rPr>
              <a:t>NGX SUSTAINABILITY REPORTING GUIDELINES</a:t>
            </a:r>
          </a:p>
          <a:p>
            <a:r>
              <a:rPr lang="en-US" sz="2600" b="1" dirty="0" smtClean="0">
                <a:latin typeface="Seagull Hv BT" panose="0209080305050A020404" pitchFamily="18" charset="0"/>
              </a:rPr>
              <a:t>EMERGING ISSUES IN SUSTAINABILITY REPORTING  </a:t>
            </a:r>
          </a:p>
          <a:p>
            <a:r>
              <a:rPr lang="en-US" sz="2600" b="1" dirty="0" smtClean="0">
                <a:latin typeface="Seagull Hv BT" panose="0209080305050A020404" pitchFamily="18" charset="0"/>
              </a:rPr>
              <a:t>SUMMARY, CONCLUSION AND RECOMMENDATIONS</a:t>
            </a:r>
          </a:p>
          <a:p>
            <a:r>
              <a:rPr lang="en-US" sz="2600" b="1" dirty="0" smtClean="0">
                <a:latin typeface="Seagull Hv BT" panose="0209080305050A020404" pitchFamily="18" charset="0"/>
              </a:rPr>
              <a:t>PARTING SHOTS</a:t>
            </a:r>
            <a:endParaRPr lang="en-US" sz="2600" b="1" dirty="0">
              <a:latin typeface="Seagull Hv BT" panose="0209080305050A0204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393107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815" y="216817"/>
            <a:ext cx="10944520" cy="857840"/>
          </a:xfrm>
        </p:spPr>
        <p:txBody>
          <a:bodyPr>
            <a:noAutofit/>
          </a:bodyPr>
          <a:lstStyle/>
          <a:p>
            <a:pPr lvl="0" algn="just">
              <a:spcBef>
                <a:spcPts val="1000"/>
              </a:spcBef>
              <a:buClr>
                <a:srgbClr val="A53010"/>
              </a:buClr>
            </a:pPr>
            <a:r>
              <a:rPr lang="en-US" b="1" dirty="0">
                <a:solidFill>
                  <a:prstClr val="black">
                    <a:lumMod val="75000"/>
                    <a:lumOff val="25000"/>
                  </a:prstClr>
                </a:solidFill>
                <a:latin typeface="Seagull Hv BT" panose="0209080305050A020404" pitchFamily="18" charset="0"/>
                <a:ea typeface="+mn-ea"/>
                <a:cs typeface="+mn-cs"/>
              </a:rPr>
              <a:t>NATURE AND CONTENTS OF FINANCIAL </a:t>
            </a:r>
            <a:r>
              <a:rPr lang="en-US" b="1" dirty="0" smtClean="0">
                <a:solidFill>
                  <a:prstClr val="black">
                    <a:lumMod val="75000"/>
                    <a:lumOff val="25000"/>
                  </a:prstClr>
                </a:solidFill>
                <a:latin typeface="Seagull Hv BT" panose="0209080305050A020404" pitchFamily="18" charset="0"/>
                <a:ea typeface="+mn-ea"/>
                <a:cs typeface="+mn-cs"/>
              </a:rPr>
              <a:t>REPORTS</a:t>
            </a:r>
            <a:r>
              <a:rPr lang="en-US" b="1" dirty="0">
                <a:solidFill>
                  <a:prstClr val="black">
                    <a:lumMod val="75000"/>
                    <a:lumOff val="25000"/>
                  </a:prstClr>
                </a:solidFill>
                <a:latin typeface="Seagull Hv BT" panose="0209080305050A020404" pitchFamily="18" charset="0"/>
                <a:ea typeface="+mn-ea"/>
                <a:cs typeface="+mn-cs"/>
              </a:rPr>
              <a:t/>
            </a:r>
            <a:br>
              <a:rPr lang="en-US" b="1" dirty="0">
                <a:solidFill>
                  <a:prstClr val="black">
                    <a:lumMod val="75000"/>
                    <a:lumOff val="25000"/>
                  </a:prstClr>
                </a:solidFill>
                <a:latin typeface="Seagull Hv BT" panose="0209080305050A020404" pitchFamily="18" charset="0"/>
                <a:ea typeface="+mn-ea"/>
                <a:cs typeface="+mn-cs"/>
              </a:rPr>
            </a:br>
            <a:endParaRPr lang="en-US" sz="5400" b="1" dirty="0">
              <a:latin typeface="Seagull Hv BT" panose="0209080305050A020404" pitchFamily="18" charset="0"/>
            </a:endParaRPr>
          </a:p>
        </p:txBody>
      </p:sp>
      <p:sp>
        <p:nvSpPr>
          <p:cNvPr id="3" name="Content Placeholder 2"/>
          <p:cNvSpPr>
            <a:spLocks noGrp="1"/>
          </p:cNvSpPr>
          <p:nvPr>
            <p:ph idx="1"/>
          </p:nvPr>
        </p:nvSpPr>
        <p:spPr>
          <a:xfrm>
            <a:off x="725864" y="1197204"/>
            <a:ext cx="11208470" cy="5505254"/>
          </a:xfrm>
        </p:spPr>
        <p:txBody>
          <a:bodyPr>
            <a:noAutofit/>
          </a:bodyPr>
          <a:lstStyle/>
          <a:p>
            <a:pPr lvl="0" algn="just">
              <a:lnSpc>
                <a:spcPct val="150000"/>
              </a:lnSpc>
              <a:spcAft>
                <a:spcPts val="800"/>
              </a:spcAft>
              <a:buClr>
                <a:srgbClr val="A53010"/>
              </a:buClr>
            </a:pP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The nature and purpose of </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IFRS principles-based </a:t>
            </a: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G</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eneral </a:t>
            </a: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P</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urpose </a:t>
            </a: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F</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inancial Statements (GPFS), </a:t>
            </a: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are conventionally defined by standards and laws in various jurisdictions. </a:t>
            </a:r>
          </a:p>
          <a:p>
            <a:pPr lvl="1" algn="just">
              <a:lnSpc>
                <a:spcPct val="150000"/>
              </a:lnSpc>
              <a:spcAft>
                <a:spcPts val="800"/>
              </a:spcAft>
              <a:buClr>
                <a:srgbClr val="A53010"/>
              </a:buClr>
            </a:pP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In Nigeria, Sections </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377 and 378 </a:t>
            </a: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of the Companies and Allied Matters Act (CAMA), </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2020 require directors to annually prepare financial statements in line with set standards; </a:t>
            </a:r>
            <a:endPar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Section 8(1) of the Financial Reporting Council of Nigeria (FRCN) Act no. 6, 2011 </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requires </a:t>
            </a: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the </a:t>
            </a:r>
            <a:r>
              <a:rPr lang="en-GB" sz="2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body to develop and publish accounting and financial reporting standards to be observed in the preparation of financial statements of public interest entities</a:t>
            </a:r>
            <a:r>
              <a:rPr lang="en-GB" sz="22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a:t>
            </a:r>
            <a:r>
              <a:rPr lang="en-US" b="1" dirty="0" err="1" smtClean="0">
                <a:latin typeface="Seagull Hv BT" panose="0209080305050A020404" pitchFamily="18" charset="0"/>
              </a:rPr>
              <a:t>Inaugura</a:t>
            </a:r>
            <a:r>
              <a:rPr lang="en-US" b="1" dirty="0" smtClean="0">
                <a:latin typeface="Seagull Hv BT" panose="0209080305050A020404" pitchFamily="18" charset="0"/>
              </a:rPr>
              <a:t>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105287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815" y="216817"/>
            <a:ext cx="10944520" cy="1168924"/>
          </a:xfrm>
        </p:spPr>
        <p:txBody>
          <a:bodyPr>
            <a:noAutofit/>
          </a:bodyPr>
          <a:lstStyle/>
          <a:p>
            <a:pPr lvl="0" algn="ctr">
              <a:spcBef>
                <a:spcPts val="1000"/>
              </a:spcBef>
              <a:buClr>
                <a:srgbClr val="A53010"/>
              </a:buClr>
            </a:pPr>
            <a:r>
              <a:rPr lang="en-US" b="1" dirty="0">
                <a:solidFill>
                  <a:prstClr val="black">
                    <a:lumMod val="75000"/>
                    <a:lumOff val="25000"/>
                  </a:prstClr>
                </a:solidFill>
                <a:latin typeface="Seagull Hv BT" panose="0209080305050A020404" pitchFamily="18" charset="0"/>
                <a:ea typeface="+mn-ea"/>
                <a:cs typeface="+mn-cs"/>
              </a:rPr>
              <a:t>NATURE AND CONTENTS OF FINANCIAL </a:t>
            </a:r>
            <a:r>
              <a:rPr lang="en-US" b="1" dirty="0" smtClean="0">
                <a:solidFill>
                  <a:prstClr val="black">
                    <a:lumMod val="75000"/>
                    <a:lumOff val="25000"/>
                  </a:prstClr>
                </a:solidFill>
                <a:latin typeface="Seagull Hv BT" panose="0209080305050A020404" pitchFamily="18" charset="0"/>
                <a:ea typeface="+mn-ea"/>
                <a:cs typeface="+mn-cs"/>
              </a:rPr>
              <a:t>REPORTS</a:t>
            </a:r>
            <a:r>
              <a:rPr lang="en-US" b="1" dirty="0">
                <a:solidFill>
                  <a:prstClr val="black">
                    <a:lumMod val="75000"/>
                    <a:lumOff val="25000"/>
                  </a:prstClr>
                </a:solidFill>
                <a:latin typeface="Seagull Hv BT" panose="0209080305050A020404" pitchFamily="18" charset="0"/>
                <a:ea typeface="+mn-ea"/>
                <a:cs typeface="+mn-cs"/>
              </a:rPr>
              <a:t/>
            </a:r>
            <a:br>
              <a:rPr lang="en-US" b="1" dirty="0">
                <a:solidFill>
                  <a:prstClr val="black">
                    <a:lumMod val="75000"/>
                    <a:lumOff val="25000"/>
                  </a:prstClr>
                </a:solidFill>
                <a:latin typeface="Seagull Hv BT" panose="0209080305050A020404" pitchFamily="18" charset="0"/>
                <a:ea typeface="+mn-ea"/>
                <a:cs typeface="+mn-cs"/>
              </a:rPr>
            </a:br>
            <a:r>
              <a:rPr lang="en-US" b="1" dirty="0" smtClean="0">
                <a:solidFill>
                  <a:prstClr val="black">
                    <a:lumMod val="75000"/>
                    <a:lumOff val="25000"/>
                  </a:prstClr>
                </a:solidFill>
                <a:latin typeface="Seagull Hv BT" panose="0209080305050A020404" pitchFamily="18" charset="0"/>
                <a:ea typeface="+mn-ea"/>
                <a:cs typeface="+mn-cs"/>
              </a:rPr>
              <a:t>(CONTD)</a:t>
            </a:r>
            <a:endParaRPr lang="en-US" sz="5400" b="1" dirty="0">
              <a:latin typeface="Seagull Hv BT" panose="0209080305050A020404" pitchFamily="18" charset="0"/>
            </a:endParaRPr>
          </a:p>
        </p:txBody>
      </p:sp>
      <p:sp>
        <p:nvSpPr>
          <p:cNvPr id="3" name="Content Placeholder 2"/>
          <p:cNvSpPr>
            <a:spLocks noGrp="1"/>
          </p:cNvSpPr>
          <p:nvPr>
            <p:ph idx="1"/>
          </p:nvPr>
        </p:nvSpPr>
        <p:spPr>
          <a:xfrm>
            <a:off x="725864" y="1385741"/>
            <a:ext cx="11208470" cy="5194168"/>
          </a:xfrm>
        </p:spPr>
        <p:txBody>
          <a:bodyPr>
            <a:normAutofit/>
          </a:bodyPr>
          <a:lstStyle/>
          <a:p>
            <a:pPr lvl="0" algn="just">
              <a:lnSpc>
                <a:spcPct val="150000"/>
              </a:lnSpc>
              <a:buClr>
                <a:srgbClr val="A53010"/>
              </a:buClr>
            </a:pPr>
            <a:r>
              <a:rPr lang="en-GB" sz="2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Also</a:t>
            </a:r>
            <a:r>
              <a:rPr lang="en-GB" sz="2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as part of the listing requi</a:t>
            </a:r>
            <a:r>
              <a:rPr lang="en-GB" sz="20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rements on the Nigerian </a:t>
            </a:r>
            <a:r>
              <a:rPr lang="en-GB" sz="20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Exchange Ltd (NGX</a:t>
            </a:r>
            <a:r>
              <a:rPr lang="en-GB" sz="20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 Section 60 of the Investment and Secur</a:t>
            </a:r>
            <a:r>
              <a:rPr lang="en-GB" sz="2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ities Act (ISA), 2007 requires intending companies to file, with the Securities and Exchange Commission (SEC), on periodic or annual basis, audited financial statements </a:t>
            </a:r>
            <a:r>
              <a:rPr lang="en-GB" sz="2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which must comply with </a:t>
            </a:r>
            <a:r>
              <a:rPr lang="en-GB" sz="2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subsisting accounting standards and the law</a:t>
            </a:r>
            <a:r>
              <a:rPr lang="en-GB" sz="2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t>
            </a:r>
            <a:r>
              <a:rPr lang="en-GB" sz="2000" dirty="0">
                <a:solidFill>
                  <a:prstClr val="black">
                    <a:lumMod val="75000"/>
                    <a:lumOff val="25000"/>
                  </a:prstClr>
                </a:solidFill>
                <a:latin typeface="Seagull Hv BT" panose="0209080305050A020404" pitchFamily="18" charset="0"/>
                <a:ea typeface="Times New Roman" panose="02020603050405020304" pitchFamily="18" charset="0"/>
              </a:rPr>
              <a:t> </a:t>
            </a:r>
            <a:endParaRPr lang="en-GB" sz="2000" dirty="0" smtClean="0">
              <a:solidFill>
                <a:prstClr val="black">
                  <a:lumMod val="75000"/>
                  <a:lumOff val="25000"/>
                </a:prstClr>
              </a:solidFill>
              <a:latin typeface="Seagull Hv BT" panose="0209080305050A020404" pitchFamily="18" charset="0"/>
              <a:ea typeface="Times New Roman" panose="02020603050405020304" pitchFamily="18" charset="0"/>
            </a:endParaRPr>
          </a:p>
          <a:p>
            <a:pPr lvl="0" algn="just">
              <a:lnSpc>
                <a:spcPct val="150000"/>
              </a:lnSpc>
              <a:buClr>
                <a:srgbClr val="A53010"/>
              </a:buClr>
            </a:pPr>
            <a:r>
              <a:rPr lang="en-GB" sz="2000" dirty="0" smtClean="0">
                <a:solidFill>
                  <a:prstClr val="black">
                    <a:lumMod val="75000"/>
                    <a:lumOff val="25000"/>
                  </a:prstClr>
                </a:solidFill>
                <a:latin typeface="Seagull Hv BT" panose="0209080305050A020404" pitchFamily="18" charset="0"/>
                <a:ea typeface="Times New Roman" panose="02020603050405020304" pitchFamily="18" charset="0"/>
              </a:rPr>
              <a:t>These measures are geared towards enhancing the credibility, reliability and quality of financial information required by </a:t>
            </a:r>
            <a:r>
              <a:rPr lang="en-GB" sz="2000" u="sng" dirty="0" smtClean="0">
                <a:solidFill>
                  <a:prstClr val="black">
                    <a:lumMod val="75000"/>
                    <a:lumOff val="25000"/>
                  </a:prstClr>
                </a:solidFill>
                <a:latin typeface="Seagull Hv BT" panose="0209080305050A020404" pitchFamily="18" charset="0"/>
                <a:ea typeface="Times New Roman" panose="02020603050405020304" pitchFamily="18" charset="0"/>
              </a:rPr>
              <a:t>providers of financial capital</a:t>
            </a:r>
            <a:r>
              <a:rPr lang="en-GB" sz="2000" dirty="0" smtClean="0">
                <a:solidFill>
                  <a:prstClr val="black">
                    <a:lumMod val="75000"/>
                    <a:lumOff val="25000"/>
                  </a:prstClr>
                </a:solidFill>
                <a:latin typeface="Seagull Hv BT" panose="0209080305050A020404" pitchFamily="18" charset="0"/>
                <a:ea typeface="Times New Roman" panose="02020603050405020304" pitchFamily="18" charset="0"/>
              </a:rPr>
              <a:t> to make their resource allocation decisions. </a:t>
            </a:r>
          </a:p>
          <a:p>
            <a:pPr lvl="0" algn="just">
              <a:lnSpc>
                <a:spcPct val="150000"/>
              </a:lnSpc>
              <a:buClr>
                <a:srgbClr val="A53010"/>
              </a:buClr>
            </a:pPr>
            <a:r>
              <a:rPr lang="en-GB" sz="2000" dirty="0" smtClean="0">
                <a:solidFill>
                  <a:prstClr val="black">
                    <a:lumMod val="75000"/>
                    <a:lumOff val="25000"/>
                  </a:prstClr>
                </a:solidFill>
                <a:latin typeface="Seagull Hv BT" panose="0209080305050A020404" pitchFamily="18" charset="0"/>
                <a:ea typeface="Times New Roman" panose="02020603050405020304" pitchFamily="18" charset="0"/>
              </a:rPr>
              <a:t>This is to sustain the confidence of </a:t>
            </a:r>
            <a:r>
              <a:rPr lang="en-GB" u="sng" dirty="0" smtClean="0">
                <a:solidFill>
                  <a:prstClr val="black">
                    <a:lumMod val="75000"/>
                    <a:lumOff val="25000"/>
                  </a:prstClr>
                </a:solidFill>
                <a:latin typeface="Seagull Hv BT" panose="0209080305050A020404" pitchFamily="18" charset="0"/>
                <a:ea typeface="Times New Roman" panose="02020603050405020304" pitchFamily="18" charset="0"/>
              </a:rPr>
              <a:t>existing </a:t>
            </a:r>
            <a:r>
              <a:rPr lang="en-GB" u="sng" dirty="0">
                <a:solidFill>
                  <a:prstClr val="black">
                    <a:lumMod val="75000"/>
                    <a:lumOff val="25000"/>
                  </a:prstClr>
                </a:solidFill>
                <a:latin typeface="Seagull Hv BT" panose="0209080305050A020404" pitchFamily="18" charset="0"/>
                <a:ea typeface="Times New Roman" panose="02020603050405020304" pitchFamily="18" charset="0"/>
              </a:rPr>
              <a:t>and potential </a:t>
            </a:r>
            <a:r>
              <a:rPr lang="en-GB" u="sng" dirty="0" smtClean="0">
                <a:solidFill>
                  <a:prstClr val="black">
                    <a:lumMod val="75000"/>
                    <a:lumOff val="25000"/>
                  </a:prstClr>
                </a:solidFill>
                <a:latin typeface="Seagull Hv BT" panose="0209080305050A020404" pitchFamily="18" charset="0"/>
                <a:ea typeface="Times New Roman" panose="02020603050405020304" pitchFamily="18" charset="0"/>
              </a:rPr>
              <a:t>investors </a:t>
            </a:r>
            <a:r>
              <a:rPr lang="en-GB" dirty="0" smtClean="0">
                <a:solidFill>
                  <a:prstClr val="black">
                    <a:lumMod val="75000"/>
                    <a:lumOff val="25000"/>
                  </a:prstClr>
                </a:solidFill>
                <a:latin typeface="Seagull Hv BT" panose="0209080305050A020404" pitchFamily="18" charset="0"/>
                <a:ea typeface="Times New Roman" panose="02020603050405020304" pitchFamily="18" charset="0"/>
              </a:rPr>
              <a:t>in </a:t>
            </a:r>
            <a:r>
              <a:rPr lang="en-GB" dirty="0">
                <a:solidFill>
                  <a:prstClr val="black">
                    <a:lumMod val="75000"/>
                    <a:lumOff val="25000"/>
                  </a:prstClr>
                </a:solidFill>
                <a:latin typeface="Seagull Hv BT" panose="0209080305050A020404" pitchFamily="18" charset="0"/>
                <a:ea typeface="Times New Roman" panose="02020603050405020304" pitchFamily="18" charset="0"/>
              </a:rPr>
              <a:t>such GPFS as well as the stock market which provides the </a:t>
            </a:r>
            <a:r>
              <a:rPr lang="en-GB" dirty="0" smtClean="0">
                <a:solidFill>
                  <a:prstClr val="black">
                    <a:lumMod val="75000"/>
                    <a:lumOff val="25000"/>
                  </a:prstClr>
                </a:solidFill>
                <a:latin typeface="Seagull Hv BT" panose="0209080305050A020404" pitchFamily="18" charset="0"/>
                <a:ea typeface="Times New Roman" panose="02020603050405020304" pitchFamily="18" charset="0"/>
              </a:rPr>
              <a:t>platform </a:t>
            </a:r>
            <a:r>
              <a:rPr lang="en-GB" dirty="0">
                <a:solidFill>
                  <a:prstClr val="black">
                    <a:lumMod val="75000"/>
                    <a:lumOff val="25000"/>
                  </a:prstClr>
                </a:solidFill>
                <a:latin typeface="Seagull Hv BT" panose="0209080305050A020404" pitchFamily="18" charset="0"/>
                <a:ea typeface="Times New Roman" panose="02020603050405020304" pitchFamily="18" charset="0"/>
              </a:rPr>
              <a:t>for investible </a:t>
            </a:r>
            <a:r>
              <a:rPr lang="en-GB" dirty="0" smtClean="0">
                <a:solidFill>
                  <a:prstClr val="black">
                    <a:lumMod val="75000"/>
                    <a:lumOff val="25000"/>
                  </a:prstClr>
                </a:solidFill>
                <a:latin typeface="Seagull Hv BT" panose="0209080305050A020404" pitchFamily="18" charset="0"/>
                <a:ea typeface="Times New Roman" panose="02020603050405020304" pitchFamily="18" charset="0"/>
              </a:rPr>
              <a:t>funds. </a:t>
            </a:r>
            <a:endParaRPr lang="en-GB" dirty="0">
              <a:solidFill>
                <a:prstClr val="black">
                  <a:lumMod val="75000"/>
                  <a:lumOff val="25000"/>
                </a:prstClr>
              </a:solidFill>
              <a:latin typeface="Seagull Hv BT" panose="0209080305050A020404" pitchFamily="18" charset="0"/>
              <a:ea typeface="Times New Roman" panose="02020603050405020304" pitchFamily="18" charset="0"/>
            </a:endParaRPr>
          </a:p>
          <a:p>
            <a:endParaRPr lang="en-US" dirty="0" smtClean="0"/>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1438116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815" y="216817"/>
            <a:ext cx="10944520" cy="1084082"/>
          </a:xfrm>
        </p:spPr>
        <p:txBody>
          <a:bodyPr>
            <a:noAutofit/>
          </a:bodyPr>
          <a:lstStyle/>
          <a:p>
            <a:pPr lvl="0" algn="ctr">
              <a:spcBef>
                <a:spcPts val="1000"/>
              </a:spcBef>
              <a:buClr>
                <a:srgbClr val="A53010"/>
              </a:buClr>
            </a:pPr>
            <a:r>
              <a:rPr lang="en-US" b="1" dirty="0">
                <a:solidFill>
                  <a:prstClr val="black">
                    <a:lumMod val="75000"/>
                    <a:lumOff val="25000"/>
                  </a:prstClr>
                </a:solidFill>
                <a:latin typeface="Seagull Hv BT" panose="0209080305050A020404" pitchFamily="18" charset="0"/>
                <a:ea typeface="+mn-ea"/>
                <a:cs typeface="+mn-cs"/>
              </a:rPr>
              <a:t>NATURE AND CONTENTS OF FINANCIAL </a:t>
            </a:r>
            <a:r>
              <a:rPr lang="en-US" b="1" dirty="0" smtClean="0">
                <a:solidFill>
                  <a:prstClr val="black">
                    <a:lumMod val="75000"/>
                    <a:lumOff val="25000"/>
                  </a:prstClr>
                </a:solidFill>
                <a:latin typeface="Seagull Hv BT" panose="0209080305050A020404" pitchFamily="18" charset="0"/>
                <a:ea typeface="+mn-ea"/>
                <a:cs typeface="+mn-cs"/>
              </a:rPr>
              <a:t>REPORTS</a:t>
            </a:r>
            <a:r>
              <a:rPr lang="en-US" b="1" dirty="0">
                <a:solidFill>
                  <a:prstClr val="black">
                    <a:lumMod val="75000"/>
                    <a:lumOff val="25000"/>
                  </a:prstClr>
                </a:solidFill>
                <a:latin typeface="Seagull Hv BT" panose="0209080305050A020404" pitchFamily="18" charset="0"/>
                <a:ea typeface="+mn-ea"/>
                <a:cs typeface="+mn-cs"/>
              </a:rPr>
              <a:t/>
            </a:r>
            <a:br>
              <a:rPr lang="en-US" b="1" dirty="0">
                <a:solidFill>
                  <a:prstClr val="black">
                    <a:lumMod val="75000"/>
                    <a:lumOff val="25000"/>
                  </a:prstClr>
                </a:solidFill>
                <a:latin typeface="Seagull Hv BT" panose="0209080305050A020404" pitchFamily="18" charset="0"/>
                <a:ea typeface="+mn-ea"/>
                <a:cs typeface="+mn-cs"/>
              </a:rPr>
            </a:br>
            <a:r>
              <a:rPr lang="en-US" b="1" dirty="0" smtClean="0">
                <a:solidFill>
                  <a:prstClr val="black">
                    <a:lumMod val="75000"/>
                    <a:lumOff val="25000"/>
                  </a:prstClr>
                </a:solidFill>
                <a:latin typeface="Seagull Hv BT" panose="0209080305050A020404" pitchFamily="18" charset="0"/>
                <a:ea typeface="+mn-ea"/>
                <a:cs typeface="+mn-cs"/>
              </a:rPr>
              <a:t>(CONTD)</a:t>
            </a:r>
            <a:endParaRPr lang="en-US" sz="5400" b="1" dirty="0">
              <a:latin typeface="Seagull Hv BT" panose="0209080305050A020404" pitchFamily="18" charset="0"/>
            </a:endParaRPr>
          </a:p>
        </p:txBody>
      </p:sp>
      <p:sp>
        <p:nvSpPr>
          <p:cNvPr id="3" name="Content Placeholder 2"/>
          <p:cNvSpPr>
            <a:spLocks noGrp="1"/>
          </p:cNvSpPr>
          <p:nvPr>
            <p:ph idx="1"/>
          </p:nvPr>
        </p:nvSpPr>
        <p:spPr>
          <a:xfrm>
            <a:off x="725864" y="1385741"/>
            <a:ext cx="11208470" cy="5376730"/>
          </a:xfrm>
        </p:spPr>
        <p:txBody>
          <a:bodyPr>
            <a:noAutofit/>
          </a:bodyPr>
          <a:lstStyle/>
          <a:p>
            <a:pPr algn="just">
              <a:lnSpc>
                <a:spcPct val="150000"/>
              </a:lnSpc>
              <a:spcAft>
                <a:spcPts val="800"/>
              </a:spcAft>
            </a:pPr>
            <a:r>
              <a:rPr lang="en-GB" sz="32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As we know, GPFSs, </a:t>
            </a:r>
            <a:r>
              <a:rPr lang="en-GB" sz="32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provide financial information on the </a:t>
            </a:r>
            <a:r>
              <a:rPr lang="en-GB" sz="3200" b="1" u="sng"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assets, liabilities and changes in the stock of wealth </a:t>
            </a:r>
            <a:r>
              <a:rPr lang="en-GB" sz="32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of shareholders, who are the owners of the business. </a:t>
            </a:r>
            <a:endParaRPr lang="en-GB" sz="32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endParaRPr>
          </a:p>
          <a:p>
            <a:pPr marL="342900" lvl="1" indent="-342900" algn="just">
              <a:lnSpc>
                <a:spcPct val="150000"/>
              </a:lnSpc>
              <a:spcAft>
                <a:spcPts val="800"/>
              </a:spcAft>
            </a:pPr>
            <a:r>
              <a:rPr lang="en-US" sz="2800" b="1" dirty="0">
                <a:solidFill>
                  <a:prstClr val="black">
                    <a:lumMod val="75000"/>
                    <a:lumOff val="25000"/>
                  </a:prstClr>
                </a:solidFill>
                <a:latin typeface="Seagull Hv BT" panose="0209080305050A020404" pitchFamily="18" charset="0"/>
              </a:rPr>
              <a:t>As Indicator Of Corporate </a:t>
            </a:r>
            <a:r>
              <a:rPr lang="en-US" sz="2800" b="1" dirty="0">
                <a:latin typeface="Seagull Hv BT" panose="0209080305050A020404" pitchFamily="18" charset="0"/>
                <a:ea typeface="Calibri" panose="020F0502020204030204" pitchFamily="34" charset="0"/>
                <a:cs typeface="Times New Roman" panose="02020603050405020304" pitchFamily="18" charset="0"/>
              </a:rPr>
              <a:t>Performance, </a:t>
            </a:r>
            <a:r>
              <a:rPr lang="en-US" sz="2800" b="1" dirty="0" smtClean="0">
                <a:latin typeface="Seagull Hv BT" panose="0209080305050A020404" pitchFamily="18" charset="0"/>
                <a:ea typeface="Calibri" panose="020F0502020204030204" pitchFamily="34" charset="0"/>
                <a:cs typeface="Times New Roman" panose="02020603050405020304" pitchFamily="18" charset="0"/>
              </a:rPr>
              <a:t>GPFSs Enable </a:t>
            </a:r>
            <a:r>
              <a:rPr lang="en-US" sz="2800" b="1" dirty="0">
                <a:latin typeface="Seagull Hv BT" panose="0209080305050A020404" pitchFamily="18" charset="0"/>
                <a:ea typeface="Calibri" panose="020F0502020204030204" pitchFamily="34" charset="0"/>
                <a:cs typeface="Times New Roman" panose="02020603050405020304" pitchFamily="18" charset="0"/>
              </a:rPr>
              <a:t>Resource Providers To Decide Whether To Divest From, Retain Or Increase Their Investment In The Entity. </a:t>
            </a:r>
          </a:p>
          <a:p>
            <a:pPr algn="just">
              <a:lnSpc>
                <a:spcPct val="150000"/>
              </a:lnSpc>
              <a:spcAft>
                <a:spcPts val="800"/>
              </a:spcAft>
            </a:pPr>
            <a:endParaRPr lang="en-GB" sz="20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endParaRPr>
          </a:p>
          <a:p>
            <a:pPr marL="0" indent="0" algn="just">
              <a:lnSpc>
                <a:spcPct val="150000"/>
              </a:lnSpc>
              <a:spcAft>
                <a:spcPts val="800"/>
              </a:spcAft>
              <a:buNone/>
            </a:pPr>
            <a:endParaRPr lang="en-GB" sz="2700" b="1" dirty="0" smtClean="0">
              <a:latin typeface="Seagull Hv BT" panose="0209080305050A020404" pitchFamily="18"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2520099" y="6397346"/>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Asein, 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933934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7715" y="367646"/>
            <a:ext cx="9986898" cy="999242"/>
          </a:xfrm>
        </p:spPr>
        <p:txBody>
          <a:bodyPr>
            <a:normAutofit fontScale="90000"/>
          </a:bodyPr>
          <a:lstStyle/>
          <a:p>
            <a:pPr algn="ctr"/>
            <a:r>
              <a:rPr lang="en-US" b="1" dirty="0">
                <a:solidFill>
                  <a:prstClr val="black">
                    <a:lumMod val="75000"/>
                    <a:lumOff val="25000"/>
                  </a:prstClr>
                </a:solidFill>
                <a:latin typeface="Seagull Hv BT" panose="0209080305050A020404" pitchFamily="18" charset="0"/>
              </a:rPr>
              <a:t>NATURE AND CONTENTS OF FINANCIAL REPORTS</a:t>
            </a:r>
            <a:br>
              <a:rPr lang="en-US" b="1" dirty="0">
                <a:solidFill>
                  <a:prstClr val="black">
                    <a:lumMod val="75000"/>
                    <a:lumOff val="25000"/>
                  </a:prstClr>
                </a:solidFill>
                <a:latin typeface="Seagull Hv BT" panose="0209080305050A020404" pitchFamily="18" charset="0"/>
              </a:rPr>
            </a:br>
            <a:r>
              <a:rPr lang="en-US" b="1" dirty="0">
                <a:solidFill>
                  <a:prstClr val="black">
                    <a:lumMod val="75000"/>
                    <a:lumOff val="25000"/>
                  </a:prstClr>
                </a:solidFill>
                <a:latin typeface="Seagull Hv BT" panose="0209080305050A020404" pitchFamily="18" charset="0"/>
              </a:rPr>
              <a:t>(</a:t>
            </a:r>
            <a:r>
              <a:rPr lang="en-US" b="1" dirty="0" smtClean="0">
                <a:solidFill>
                  <a:prstClr val="black">
                    <a:lumMod val="75000"/>
                    <a:lumOff val="25000"/>
                  </a:prstClr>
                </a:solidFill>
                <a:latin typeface="Seagull Hv BT" panose="0209080305050A020404" pitchFamily="18" charset="0"/>
              </a:rPr>
              <a:t>CONTD)</a:t>
            </a:r>
            <a:endParaRPr lang="en-US" sz="4800" dirty="0"/>
          </a:p>
        </p:txBody>
      </p:sp>
      <p:sp>
        <p:nvSpPr>
          <p:cNvPr id="3" name="Content Placeholder 2"/>
          <p:cNvSpPr>
            <a:spLocks noGrp="1"/>
          </p:cNvSpPr>
          <p:nvPr>
            <p:ph idx="1"/>
          </p:nvPr>
        </p:nvSpPr>
        <p:spPr>
          <a:xfrm>
            <a:off x="688157" y="1480008"/>
            <a:ext cx="11283884" cy="5269584"/>
          </a:xfrm>
        </p:spPr>
        <p:txBody>
          <a:bodyPr>
            <a:normAutofit fontScale="25000" lnSpcReduction="20000"/>
          </a:bodyPr>
          <a:lstStyle/>
          <a:p>
            <a:pPr algn="just">
              <a:lnSpc>
                <a:spcPct val="170000"/>
              </a:lnSpc>
            </a:pPr>
            <a:r>
              <a:rPr lang="en-GB" sz="10400" b="1" dirty="0" smtClean="0">
                <a:latin typeface="Seagull Hv BT" panose="0209080305050A020404" pitchFamily="18" charset="0"/>
                <a:ea typeface="Times New Roman" panose="02020603050405020304" pitchFamily="18" charset="0"/>
                <a:cs typeface="Times New Roman" panose="02020603050405020304" pitchFamily="18" charset="0"/>
              </a:rPr>
              <a:t>The Contents Of GPFSs Are Important To </a:t>
            </a:r>
            <a:r>
              <a:rPr lang="en-GB" sz="10400" b="1" u="sng" dirty="0" smtClean="0">
                <a:latin typeface="Seagull Hv BT" panose="0209080305050A020404" pitchFamily="18" charset="0"/>
                <a:ea typeface="Times New Roman" panose="02020603050405020304" pitchFamily="18" charset="0"/>
                <a:cs typeface="Times New Roman" panose="02020603050405020304" pitchFamily="18" charset="0"/>
              </a:rPr>
              <a:t>Diverse Interest Groups</a:t>
            </a:r>
            <a:r>
              <a:rPr lang="en-GB" sz="10400" b="1" dirty="0" smtClean="0">
                <a:latin typeface="Seagull Hv BT" panose="0209080305050A020404" pitchFamily="18" charset="0"/>
                <a:ea typeface="Times New Roman" panose="02020603050405020304" pitchFamily="18" charset="0"/>
                <a:cs typeface="Times New Roman" panose="02020603050405020304" pitchFamily="18" charset="0"/>
              </a:rPr>
              <a:t> Including Existing And Potential Investors, Regulators As Well As Providers Of Various Capitals.  </a:t>
            </a:r>
          </a:p>
          <a:p>
            <a:pPr algn="just">
              <a:lnSpc>
                <a:spcPct val="170000"/>
              </a:lnSpc>
            </a:pPr>
            <a:r>
              <a:rPr lang="en-GB" sz="10400" b="1" dirty="0" smtClean="0">
                <a:latin typeface="Seagull Hv BT" panose="0209080305050A020404" pitchFamily="18" charset="0"/>
                <a:ea typeface="Times New Roman" panose="02020603050405020304" pitchFamily="18" charset="0"/>
                <a:cs typeface="Times New Roman" panose="02020603050405020304" pitchFamily="18" charset="0"/>
              </a:rPr>
              <a:t>These stakeholders operate in a </a:t>
            </a:r>
            <a:r>
              <a:rPr lang="en-GB" sz="10400" b="1" u="sng" dirty="0" smtClean="0">
                <a:latin typeface="Seagull Hv BT" panose="0209080305050A020404" pitchFamily="18" charset="0"/>
                <a:ea typeface="Times New Roman" panose="02020603050405020304" pitchFamily="18" charset="0"/>
                <a:cs typeface="Times New Roman" panose="02020603050405020304" pitchFamily="18" charset="0"/>
              </a:rPr>
              <a:t>dynamic</a:t>
            </a:r>
            <a:r>
              <a:rPr lang="en-GB" sz="10400" b="1" dirty="0" smtClean="0">
                <a:latin typeface="Seagull Hv BT" panose="0209080305050A020404" pitchFamily="18" charset="0"/>
                <a:ea typeface="Times New Roman" panose="02020603050405020304" pitchFamily="18" charset="0"/>
                <a:cs typeface="Times New Roman" panose="02020603050405020304" pitchFamily="18" charset="0"/>
              </a:rPr>
              <a:t> and </a:t>
            </a:r>
            <a:r>
              <a:rPr lang="en-GB" sz="10400" b="1" u="sng" dirty="0" smtClean="0">
                <a:latin typeface="Seagull Hv BT" panose="0209080305050A020404" pitchFamily="18" charset="0"/>
                <a:ea typeface="Times New Roman" panose="02020603050405020304" pitchFamily="18" charset="0"/>
                <a:cs typeface="Times New Roman" panose="02020603050405020304" pitchFamily="18" charset="0"/>
              </a:rPr>
              <a:t>uncertain</a:t>
            </a:r>
            <a:r>
              <a:rPr lang="en-GB" sz="10400" b="1" dirty="0" smtClean="0">
                <a:latin typeface="Seagull Hv BT" panose="0209080305050A020404" pitchFamily="18" charset="0"/>
                <a:ea typeface="Times New Roman" panose="02020603050405020304" pitchFamily="18" charset="0"/>
                <a:cs typeface="Times New Roman" panose="02020603050405020304" pitchFamily="18" charset="0"/>
              </a:rPr>
              <a:t> business environment.</a:t>
            </a:r>
          </a:p>
          <a:p>
            <a:pPr algn="just">
              <a:lnSpc>
                <a:spcPct val="170000"/>
              </a:lnSpc>
              <a:spcAft>
                <a:spcPts val="800"/>
              </a:spcAft>
            </a:pPr>
            <a:r>
              <a:rPr lang="en-GB" sz="10400" b="1" dirty="0" smtClean="0">
                <a:latin typeface="Seagull Hv BT" panose="0209080305050A020404" pitchFamily="18" charset="0"/>
                <a:ea typeface="Times New Roman" panose="02020603050405020304" pitchFamily="18" charset="0"/>
                <a:cs typeface="Times New Roman" panose="02020603050405020304" pitchFamily="18" charset="0"/>
              </a:rPr>
              <a:t>Thus, To Retain Their </a:t>
            </a:r>
            <a:r>
              <a:rPr lang="en-GB" sz="10400" b="1" u="sng" dirty="0" smtClean="0">
                <a:latin typeface="Seagull Hv BT" panose="0209080305050A020404" pitchFamily="18" charset="0"/>
                <a:ea typeface="Times New Roman" panose="02020603050405020304" pitchFamily="18" charset="0"/>
                <a:cs typeface="Times New Roman" panose="02020603050405020304" pitchFamily="18" charset="0"/>
              </a:rPr>
              <a:t>Value Relevance and Decision Usefulness,</a:t>
            </a:r>
            <a:r>
              <a:rPr lang="en-GB" sz="10400" b="1" dirty="0" smtClean="0">
                <a:latin typeface="Seagull Hv BT" panose="0209080305050A020404" pitchFamily="18" charset="0"/>
                <a:ea typeface="Times New Roman" panose="02020603050405020304" pitchFamily="18" charset="0"/>
                <a:cs typeface="Times New Roman" panose="02020603050405020304" pitchFamily="18" charset="0"/>
              </a:rPr>
              <a:t> GPFSs Should Be Dynamic And Responsive To The Changing Needs Of These Diverse Stakeholders (CAMILLERI, 2017).   </a:t>
            </a:r>
            <a:endParaRPr lang="en-US" sz="10400" b="1" dirty="0" smtClean="0">
              <a:latin typeface="Seagull Hv BT" panose="0209080305050A020404" pitchFamily="18" charset="0"/>
              <a:ea typeface="Calibri" panose="020F0502020204030204" pitchFamily="34" charset="0"/>
              <a:cs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a:xfrm>
            <a:off x="2520099" y="6277211"/>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Asein, 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162945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144" y="188536"/>
            <a:ext cx="11104775" cy="942680"/>
          </a:xfrm>
        </p:spPr>
        <p:txBody>
          <a:bodyPr>
            <a:normAutofit fontScale="90000"/>
          </a:bodyPr>
          <a:lstStyle/>
          <a:p>
            <a:pPr marL="342900" lvl="0" indent="-342900" algn="ctr">
              <a:spcBef>
                <a:spcPts val="1000"/>
              </a:spcBef>
            </a:pPr>
            <a:r>
              <a:rPr lang="en-US" sz="4400" b="1" dirty="0" smtClean="0">
                <a:solidFill>
                  <a:prstClr val="black">
                    <a:lumMod val="75000"/>
                    <a:lumOff val="25000"/>
                  </a:prstClr>
                </a:solidFill>
                <a:latin typeface="Seagull Hv BT" panose="0209080305050A020404" pitchFamily="18" charset="0"/>
                <a:ea typeface="+mn-ea"/>
                <a:cs typeface="+mn-cs"/>
              </a:rPr>
              <a:t>ISSUES IN CURRENT FINANCIAL REPORTING</a:t>
            </a:r>
            <a:endParaRPr lang="en-US" sz="7200" b="1" dirty="0">
              <a:latin typeface="Seagull Hv BT" panose="0209080305050A020404" pitchFamily="18" charset="0"/>
            </a:endParaRPr>
          </a:p>
        </p:txBody>
      </p:sp>
      <p:sp>
        <p:nvSpPr>
          <p:cNvPr id="3" name="Content Placeholder 2"/>
          <p:cNvSpPr>
            <a:spLocks noGrp="1"/>
          </p:cNvSpPr>
          <p:nvPr>
            <p:ph idx="1"/>
          </p:nvPr>
        </p:nvSpPr>
        <p:spPr>
          <a:xfrm>
            <a:off x="820132" y="1282045"/>
            <a:ext cx="11038788" cy="5505254"/>
          </a:xfrm>
        </p:spPr>
        <p:txBody>
          <a:bodyPr>
            <a:noAutofit/>
          </a:bodyPr>
          <a:lstStyle/>
          <a:p>
            <a:pPr lvl="0" algn="just">
              <a:buClr>
                <a:srgbClr val="A53010"/>
              </a:buClr>
            </a:pPr>
            <a:r>
              <a:rPr lang="en-GB" sz="28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Corporate entities use variants of capital to </a:t>
            </a:r>
            <a:r>
              <a:rPr lang="en-GB" sz="2800" b="1" u="sng"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create value.</a:t>
            </a:r>
            <a:r>
              <a:rPr lang="en-GB" sz="28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 Indeed, </a:t>
            </a:r>
            <a:r>
              <a:rPr lang="en-US" sz="28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Studies (e.g.,</a:t>
            </a:r>
            <a:r>
              <a:rPr lang="en-GB" sz="2800" dirty="0">
                <a:solidFill>
                  <a:schemeClr val="tx1"/>
                </a:solidFill>
                <a:latin typeface="Times New Roman" panose="02020603050405020304" pitchFamily="18" charset="0"/>
                <a:ea typeface="Calibri" panose="020F0502020204030204" pitchFamily="34" charset="0"/>
              </a:rPr>
              <a:t> </a:t>
            </a:r>
            <a:r>
              <a:rPr lang="en-GB" sz="2800" b="1" dirty="0" err="1" smtClean="0">
                <a:solidFill>
                  <a:schemeClr val="tx1"/>
                </a:solidFill>
                <a:latin typeface="Seagull Hv BT" panose="0209080305050A020404" pitchFamily="18" charset="0"/>
                <a:ea typeface="Calibri" panose="020F0502020204030204" pitchFamily="34" charset="0"/>
              </a:rPr>
              <a:t>Bhasin</a:t>
            </a:r>
            <a:r>
              <a:rPr lang="en-GB" sz="2800" b="1" dirty="0" smtClean="0">
                <a:solidFill>
                  <a:schemeClr val="tx1"/>
                </a:solidFill>
                <a:latin typeface="Seagull Hv BT" panose="0209080305050A020404" pitchFamily="18" charset="0"/>
                <a:ea typeface="Calibri" panose="020F0502020204030204" pitchFamily="34" charset="0"/>
              </a:rPr>
              <a:t>, 2017;</a:t>
            </a:r>
            <a:r>
              <a:rPr lang="en-US" sz="28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 IIRC, 2013) </a:t>
            </a:r>
            <a:r>
              <a:rPr lang="en-US" sz="28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have shown </a:t>
            </a:r>
            <a:r>
              <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that entities </a:t>
            </a:r>
            <a:r>
              <a:rPr lang="en-US" sz="28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 </a:t>
            </a:r>
            <a:r>
              <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create value from different kinds of capital including </a:t>
            </a:r>
          </a:p>
          <a:p>
            <a:pPr lvl="1" algn="just">
              <a:buClr>
                <a:srgbClr val="A53010"/>
              </a:buClr>
            </a:pPr>
            <a:r>
              <a:rPr lang="en-US" sz="28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Financial capital; manufactured </a:t>
            </a:r>
            <a:r>
              <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capital; </a:t>
            </a:r>
            <a:r>
              <a:rPr lang="en-US" sz="28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human </a:t>
            </a:r>
            <a:r>
              <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capital; </a:t>
            </a:r>
          </a:p>
          <a:p>
            <a:pPr lvl="1" algn="just">
              <a:buClr>
                <a:srgbClr val="A53010"/>
              </a:buClr>
            </a:pPr>
            <a:r>
              <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intellectual capital; </a:t>
            </a:r>
            <a:r>
              <a:rPr lang="en-US" sz="28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environmental </a:t>
            </a:r>
            <a:r>
              <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capital; and </a:t>
            </a:r>
          </a:p>
          <a:p>
            <a:pPr lvl="1" algn="just">
              <a:buClr>
                <a:srgbClr val="A53010"/>
              </a:buClr>
            </a:pPr>
            <a:r>
              <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social and relationship capital. </a:t>
            </a:r>
            <a:endParaRPr lang="en-US" sz="28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a:p>
            <a:pPr lvl="0" algn="just">
              <a:buClr>
                <a:srgbClr val="A53010"/>
              </a:buClr>
            </a:pP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For Example, human </a:t>
            </a:r>
            <a:r>
              <a:rPr lang="en-GB" sz="28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capital(the intangible </a:t>
            </a: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expertise of employees) is the greatest asset of Companies</a:t>
            </a:r>
            <a:r>
              <a:rPr lang="en-GB" sz="28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 Yet accounting standards require that </a:t>
            </a: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funds spent on human capital </a:t>
            </a:r>
            <a:r>
              <a:rPr lang="en-GB" sz="28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be </a:t>
            </a: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expensed at Income Statement level</a:t>
            </a:r>
            <a:r>
              <a:rPr lang="en-GB" sz="28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 </a:t>
            </a:r>
            <a:endPar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a:xfrm>
            <a:off x="2529526" y="6324344"/>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44452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036" y="236527"/>
            <a:ext cx="11444140" cy="771284"/>
          </a:xfrm>
        </p:spPr>
        <p:txBody>
          <a:bodyPr>
            <a:noAutofit/>
          </a:bodyPr>
          <a:lstStyle/>
          <a:p>
            <a:pPr marL="342900" lvl="0" indent="-342900" algn="just">
              <a:spcBef>
                <a:spcPts val="1000"/>
              </a:spcBef>
            </a:pPr>
            <a:r>
              <a:rPr lang="en-US" b="1" dirty="0" smtClean="0">
                <a:solidFill>
                  <a:prstClr val="black">
                    <a:lumMod val="75000"/>
                    <a:lumOff val="25000"/>
                  </a:prstClr>
                </a:solidFill>
                <a:latin typeface="Seagull Hv BT" panose="0209080305050A020404" pitchFamily="18" charset="0"/>
                <a:ea typeface="+mn-ea"/>
                <a:cs typeface="+mn-cs"/>
              </a:rPr>
              <a:t>ISSUES IN </a:t>
            </a:r>
            <a:r>
              <a:rPr lang="en-US" b="1" dirty="0">
                <a:solidFill>
                  <a:prstClr val="black">
                    <a:lumMod val="75000"/>
                    <a:lumOff val="25000"/>
                  </a:prstClr>
                </a:solidFill>
                <a:latin typeface="Seagull Hv BT" panose="0209080305050A020404" pitchFamily="18" charset="0"/>
              </a:rPr>
              <a:t>CURRENT </a:t>
            </a:r>
            <a:r>
              <a:rPr lang="en-US" b="1" dirty="0" smtClean="0">
                <a:solidFill>
                  <a:prstClr val="black">
                    <a:lumMod val="75000"/>
                    <a:lumOff val="25000"/>
                  </a:prstClr>
                </a:solidFill>
                <a:latin typeface="Seagull Hv BT" panose="0209080305050A020404" pitchFamily="18" charset="0"/>
                <a:ea typeface="+mn-ea"/>
                <a:cs typeface="+mn-cs"/>
              </a:rPr>
              <a:t>FINANCIAL REPORTING(</a:t>
            </a:r>
            <a:r>
              <a:rPr lang="en-US" b="1" dirty="0" err="1" smtClean="0">
                <a:solidFill>
                  <a:prstClr val="black">
                    <a:lumMod val="75000"/>
                    <a:lumOff val="25000"/>
                  </a:prstClr>
                </a:solidFill>
                <a:latin typeface="Seagull Hv BT" panose="0209080305050A020404" pitchFamily="18" charset="0"/>
                <a:ea typeface="+mn-ea"/>
                <a:cs typeface="+mn-cs"/>
              </a:rPr>
              <a:t>contd</a:t>
            </a:r>
            <a:r>
              <a:rPr lang="en-US" b="1" dirty="0" smtClean="0">
                <a:solidFill>
                  <a:prstClr val="black">
                    <a:lumMod val="75000"/>
                    <a:lumOff val="25000"/>
                  </a:prstClr>
                </a:solidFill>
                <a:latin typeface="Seagull Hv BT" panose="0209080305050A020404" pitchFamily="18" charset="0"/>
                <a:ea typeface="+mn-ea"/>
                <a:cs typeface="+mn-cs"/>
              </a:rPr>
              <a:t>)</a:t>
            </a:r>
            <a:endParaRPr lang="en-US" b="1" dirty="0">
              <a:latin typeface="Seagull Hv BT" panose="0209080305050A020404" pitchFamily="18" charset="0"/>
            </a:endParaRPr>
          </a:p>
        </p:txBody>
      </p:sp>
      <p:sp>
        <p:nvSpPr>
          <p:cNvPr id="3" name="Content Placeholder 2"/>
          <p:cNvSpPr>
            <a:spLocks noGrp="1"/>
          </p:cNvSpPr>
          <p:nvPr>
            <p:ph idx="1"/>
          </p:nvPr>
        </p:nvSpPr>
        <p:spPr>
          <a:xfrm>
            <a:off x="575035" y="1131216"/>
            <a:ext cx="11302737" cy="5656083"/>
          </a:xfrm>
        </p:spPr>
        <p:txBody>
          <a:bodyPr>
            <a:noAutofit/>
          </a:bodyPr>
          <a:lstStyle/>
          <a:p>
            <a:pPr lvl="0" algn="just">
              <a:buClr>
                <a:srgbClr val="A53010"/>
              </a:buClr>
            </a:pPr>
            <a:r>
              <a:rPr lang="en-US" sz="30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Also, Customer loyalty achieved through excellent social and relationship capital, leads to value creation. This intangible capital is not also captured in GPFS!</a:t>
            </a:r>
          </a:p>
          <a:p>
            <a:pPr lvl="0" algn="just">
              <a:buClr>
                <a:srgbClr val="A53010"/>
              </a:buClr>
            </a:pPr>
            <a:r>
              <a:rPr lang="en-US" sz="30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Despite These and other examples, GPFSs </a:t>
            </a:r>
            <a:r>
              <a:rPr lang="en-US" sz="30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create the WRONG </a:t>
            </a:r>
            <a:r>
              <a:rPr lang="en-US" sz="30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and MISLEADING impression </a:t>
            </a:r>
            <a:r>
              <a:rPr lang="en-US" sz="30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that entities create value only with financial capital. </a:t>
            </a:r>
          </a:p>
          <a:p>
            <a:pPr lvl="0" algn="just">
              <a:buClr>
                <a:srgbClr val="A53010"/>
              </a:buClr>
            </a:pPr>
            <a:r>
              <a:rPr lang="en-GB" sz="30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Based </a:t>
            </a:r>
            <a:r>
              <a:rPr lang="en-GB" sz="3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on this wrong premise, </a:t>
            </a:r>
            <a:r>
              <a:rPr lang="en-GB" sz="30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	the </a:t>
            </a:r>
            <a:r>
              <a:rPr lang="en-GB" sz="3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present </a:t>
            </a:r>
            <a:r>
              <a:rPr lang="en-GB" sz="30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GPFSs were designed, in line with global standards and best practices, to provide </a:t>
            </a:r>
            <a:r>
              <a:rPr lang="en-GB" sz="3000" b="1" u="sng"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quantitative</a:t>
            </a:r>
            <a:r>
              <a:rPr lang="en-GB" sz="3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 information which </a:t>
            </a:r>
            <a:r>
              <a:rPr lang="en-GB" sz="30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	</a:t>
            </a:r>
            <a:r>
              <a:rPr lang="en-GB" sz="3000" b="1" u="sng"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satisfy ONLY </a:t>
            </a:r>
            <a:r>
              <a:rPr lang="en-GB" sz="3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the information needs of financial capital </a:t>
            </a:r>
            <a:r>
              <a:rPr lang="en-GB" sz="30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	providers.</a:t>
            </a:r>
            <a:r>
              <a:rPr lang="en-US" sz="30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 </a:t>
            </a:r>
            <a:endParaRPr lang="en-GB" sz="30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dirty="0" smtClean="0"/>
              <a:t>ETICAN'S Inaugural Lecture Series Titled: Sustainability and the Future of Financial Reporting delivered by  Dr. Abel Aig. </a:t>
            </a:r>
            <a:r>
              <a:rPr lang="en-US" dirty="0" err="1" smtClean="0"/>
              <a:t>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6159552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188536"/>
            <a:ext cx="11613823" cy="942680"/>
          </a:xfrm>
        </p:spPr>
        <p:txBody>
          <a:bodyPr>
            <a:normAutofit/>
          </a:bodyPr>
          <a:lstStyle/>
          <a:p>
            <a:pPr marL="342900" lvl="0" indent="-342900" algn="ctr">
              <a:spcBef>
                <a:spcPts val="1000"/>
              </a:spcBef>
            </a:pPr>
            <a:r>
              <a:rPr lang="en-US" b="1" dirty="0" smtClean="0">
                <a:solidFill>
                  <a:prstClr val="black">
                    <a:lumMod val="75000"/>
                    <a:lumOff val="25000"/>
                  </a:prstClr>
                </a:solidFill>
                <a:latin typeface="Seagull Hv BT" panose="0209080305050A020404" pitchFamily="18" charset="0"/>
                <a:ea typeface="+mn-ea"/>
                <a:cs typeface="+mn-cs"/>
              </a:rPr>
              <a:t>ISSUES IN CURRENT FINANCIAL REPORTING(CONTD)</a:t>
            </a:r>
            <a:endParaRPr lang="en-US" sz="6000" b="1" dirty="0">
              <a:latin typeface="Seagull Hv BT" panose="0209080305050A020404" pitchFamily="18" charset="0"/>
            </a:endParaRPr>
          </a:p>
        </p:txBody>
      </p:sp>
      <p:sp>
        <p:nvSpPr>
          <p:cNvPr id="3" name="Content Placeholder 2"/>
          <p:cNvSpPr>
            <a:spLocks noGrp="1"/>
          </p:cNvSpPr>
          <p:nvPr>
            <p:ph idx="1"/>
          </p:nvPr>
        </p:nvSpPr>
        <p:spPr>
          <a:xfrm>
            <a:off x="565608" y="1008668"/>
            <a:ext cx="11368726" cy="5778631"/>
          </a:xfrm>
        </p:spPr>
        <p:txBody>
          <a:bodyPr>
            <a:noAutofit/>
          </a:bodyPr>
          <a:lstStyle/>
          <a:p>
            <a:pPr lvl="0" algn="just">
              <a:buClr>
                <a:srgbClr val="A53010"/>
              </a:buClr>
            </a:pPr>
            <a:r>
              <a:rPr lang="en-GB" sz="32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As </a:t>
            </a:r>
            <a:r>
              <a:rPr lang="en-GB" sz="32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a result, </a:t>
            </a:r>
            <a:r>
              <a:rPr lang="en-GB" sz="32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current GPFSs are incomplete </a:t>
            </a:r>
            <a:r>
              <a:rPr lang="en-GB" sz="32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and </a:t>
            </a:r>
            <a:r>
              <a:rPr lang="en-GB" sz="32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unreliable; their </a:t>
            </a:r>
            <a:r>
              <a:rPr lang="en-GB" sz="32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value relevance and decision usefulness to other capital </a:t>
            </a:r>
            <a:r>
              <a:rPr lang="en-GB" sz="32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providers  are inevitably impaired.</a:t>
            </a:r>
            <a:endParaRPr lang="en-GB" sz="32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a:p>
            <a:pPr lvl="0" algn="just">
              <a:spcAft>
                <a:spcPts val="1000"/>
              </a:spcAft>
              <a:buClr>
                <a:srgbClr val="A53010"/>
              </a:buClr>
            </a:pPr>
            <a:r>
              <a:rPr lang="en-GB" sz="3200" b="1" dirty="0" smtClean="0">
                <a:latin typeface="Seagull Hv BT" panose="0209080305050A020404" pitchFamily="18" charset="0"/>
                <a:ea typeface="Calibri" panose="020F0502020204030204" pitchFamily="34" charset="0"/>
                <a:cs typeface="Times New Roman" panose="02020603050405020304" pitchFamily="18" charset="0"/>
              </a:rPr>
              <a:t>Today, stakeholders </a:t>
            </a:r>
            <a:r>
              <a:rPr lang="en-GB" sz="3200" b="1" dirty="0">
                <a:latin typeface="Seagull Hv BT" panose="0209080305050A020404" pitchFamily="18" charset="0"/>
                <a:ea typeface="Calibri" panose="020F0502020204030204" pitchFamily="34" charset="0"/>
                <a:cs typeface="Times New Roman" panose="02020603050405020304" pitchFamily="18" charset="0"/>
              </a:rPr>
              <a:t>need information that is </a:t>
            </a:r>
            <a:r>
              <a:rPr lang="en-GB" sz="3200" b="1" u="sng" dirty="0">
                <a:latin typeface="Seagull Hv BT" panose="0209080305050A020404" pitchFamily="18" charset="0"/>
                <a:ea typeface="Calibri" panose="020F0502020204030204" pitchFamily="34" charset="0"/>
                <a:cs typeface="Times New Roman" panose="02020603050405020304" pitchFamily="18" charset="0"/>
              </a:rPr>
              <a:t>relevant</a:t>
            </a:r>
            <a:r>
              <a:rPr lang="en-GB" sz="3200" b="1" dirty="0">
                <a:latin typeface="Seagull Hv BT" panose="0209080305050A020404" pitchFamily="18" charset="0"/>
                <a:ea typeface="Calibri" panose="020F0502020204030204" pitchFamily="34" charset="0"/>
                <a:cs typeface="Times New Roman" panose="02020603050405020304" pitchFamily="18" charset="0"/>
              </a:rPr>
              <a:t> to their </a:t>
            </a:r>
            <a:r>
              <a:rPr lang="en-GB" sz="3200" b="1" dirty="0" smtClean="0">
                <a:latin typeface="Seagull Hv BT" panose="0209080305050A020404" pitchFamily="18" charset="0"/>
                <a:ea typeface="Calibri" panose="020F0502020204030204" pitchFamily="34" charset="0"/>
                <a:cs typeface="Times New Roman" panose="02020603050405020304" pitchFamily="18" charset="0"/>
              </a:rPr>
              <a:t>decisions. </a:t>
            </a:r>
            <a:r>
              <a:rPr lang="en-GB" sz="32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Information is relevant if its availability will </a:t>
            </a:r>
            <a:r>
              <a:rPr lang="en-GB" sz="3200" b="1" u="sng"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alter the decision</a:t>
            </a:r>
            <a:r>
              <a:rPr lang="en-GB" sz="32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 of a user of financial statements. </a:t>
            </a:r>
            <a:endParaRPr lang="en-GB" sz="32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a:p>
            <a:pPr lvl="0" algn="just">
              <a:spcAft>
                <a:spcPts val="1000"/>
              </a:spcAft>
              <a:buClr>
                <a:srgbClr val="A53010"/>
              </a:buClr>
            </a:pPr>
            <a:r>
              <a:rPr lang="en-GB" sz="32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To </a:t>
            </a:r>
            <a:r>
              <a:rPr lang="en-GB" sz="32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be </a:t>
            </a:r>
            <a:r>
              <a:rPr lang="en-GB" sz="32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complete and relevant therefore, </a:t>
            </a:r>
            <a:r>
              <a:rPr lang="en-GB" sz="32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such material information must include both financial and non-financial information. </a:t>
            </a:r>
            <a:endParaRPr lang="en-US" sz="32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endParaRPr>
          </a:p>
          <a:p>
            <a:pPr marL="0" indent="0" algn="just">
              <a:spcAft>
                <a:spcPts val="1000"/>
              </a:spcAft>
              <a:buNone/>
            </a:pPr>
            <a:endParaRPr lang="en-GB" sz="3000" b="1" dirty="0">
              <a:latin typeface="Seagull Hv BT" panose="0209080305050A020404" pitchFamily="18" charset="0"/>
              <a:ea typeface="Calibri" panose="020F0502020204030204" pitchFamily="34" charset="0"/>
              <a:cs typeface="Times New Roman" panose="02020603050405020304" pitchFamily="18" charset="0"/>
            </a:endParaRPr>
          </a:p>
          <a:p>
            <a:pPr algn="just">
              <a:spcAft>
                <a:spcPts val="1000"/>
              </a:spcAft>
            </a:pPr>
            <a:endParaRPr lang="en-GB" sz="36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a:p>
            <a:pPr marL="0" lvl="0" indent="0" algn="just" defTabSz="914400">
              <a:lnSpc>
                <a:spcPct val="107000"/>
              </a:lnSpc>
              <a:spcBef>
                <a:spcPts val="0"/>
              </a:spcBef>
              <a:spcAft>
                <a:spcPts val="800"/>
              </a:spcAft>
              <a:buClrTx/>
              <a:buNone/>
            </a:pPr>
            <a:endParaRPr lang="en-GB" sz="36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864474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451" y="188536"/>
            <a:ext cx="11293310" cy="656314"/>
          </a:xfrm>
        </p:spPr>
        <p:txBody>
          <a:bodyPr>
            <a:noAutofit/>
          </a:bodyPr>
          <a:lstStyle/>
          <a:p>
            <a:pPr marL="342900" lvl="0" indent="-342900" algn="ctr">
              <a:spcBef>
                <a:spcPts val="1000"/>
              </a:spcBef>
            </a:pPr>
            <a:r>
              <a:rPr lang="en-US" b="1" dirty="0">
                <a:solidFill>
                  <a:prstClr val="black">
                    <a:lumMod val="75000"/>
                    <a:lumOff val="25000"/>
                  </a:prstClr>
                </a:solidFill>
                <a:latin typeface="Seagull Hv BT" panose="0209080305050A020404" pitchFamily="18" charset="0"/>
              </a:rPr>
              <a:t>ISSUES IN CURRENT </a:t>
            </a:r>
            <a:r>
              <a:rPr lang="en-US" b="1" dirty="0" smtClean="0">
                <a:solidFill>
                  <a:prstClr val="black">
                    <a:lumMod val="75000"/>
                    <a:lumOff val="25000"/>
                  </a:prstClr>
                </a:solidFill>
                <a:latin typeface="Seagull Hv BT" panose="0209080305050A020404" pitchFamily="18" charset="0"/>
              </a:rPr>
              <a:t>FINANCIAL REPORTING(</a:t>
            </a:r>
            <a:r>
              <a:rPr lang="en-US" b="1" dirty="0" err="1" smtClean="0">
                <a:solidFill>
                  <a:prstClr val="black">
                    <a:lumMod val="75000"/>
                    <a:lumOff val="25000"/>
                  </a:prstClr>
                </a:solidFill>
                <a:latin typeface="Seagull Hv BT" panose="0209080305050A020404" pitchFamily="18" charset="0"/>
              </a:rPr>
              <a:t>contd</a:t>
            </a:r>
            <a:r>
              <a:rPr lang="en-US" b="1" dirty="0">
                <a:solidFill>
                  <a:prstClr val="black">
                    <a:lumMod val="75000"/>
                    <a:lumOff val="25000"/>
                  </a:prstClr>
                </a:solidFill>
                <a:latin typeface="Seagull Hv BT" panose="0209080305050A020404" pitchFamily="18" charset="0"/>
              </a:rPr>
              <a:t>)</a:t>
            </a:r>
            <a:endParaRPr lang="en-US" b="1" dirty="0">
              <a:latin typeface="Seagull Hv BT" panose="0209080305050A020404" pitchFamily="18" charset="0"/>
            </a:endParaRPr>
          </a:p>
        </p:txBody>
      </p:sp>
      <p:sp>
        <p:nvSpPr>
          <p:cNvPr id="3" name="Content Placeholder 2"/>
          <p:cNvSpPr>
            <a:spLocks noGrp="1"/>
          </p:cNvSpPr>
          <p:nvPr>
            <p:ph idx="1"/>
          </p:nvPr>
        </p:nvSpPr>
        <p:spPr>
          <a:xfrm>
            <a:off x="650450" y="970961"/>
            <a:ext cx="11293311" cy="5655466"/>
          </a:xfrm>
        </p:spPr>
        <p:txBody>
          <a:bodyPr>
            <a:noAutofit/>
          </a:bodyPr>
          <a:lstStyle/>
          <a:p>
            <a:pPr algn="just"/>
            <a:r>
              <a:rPr lang="en-US" sz="2800" b="1" dirty="0" smtClean="0">
                <a:latin typeface="Seagull Hv BT" panose="0209080305050A020404" pitchFamily="18" charset="0"/>
                <a:ea typeface="Calibri" panose="020F0502020204030204" pitchFamily="34" charset="0"/>
                <a:cs typeface="Times New Roman" panose="02020603050405020304" pitchFamily="18" charset="0"/>
              </a:rPr>
              <a:t>FOR EMPHASIS: we are saying that Current GPFSs</a:t>
            </a:r>
          </a:p>
          <a:p>
            <a:pPr lvl="1" algn="just"/>
            <a:r>
              <a:rPr lang="en-US" sz="2800" b="1" dirty="0" smtClean="0">
                <a:latin typeface="Seagull Hv BT" panose="0209080305050A020404" pitchFamily="18" charset="0"/>
                <a:ea typeface="Calibri" panose="020F0502020204030204" pitchFamily="34" charset="0"/>
                <a:cs typeface="Times New Roman" panose="02020603050405020304" pitchFamily="18" charset="0"/>
              </a:rPr>
              <a:t>Tell </a:t>
            </a:r>
            <a:r>
              <a:rPr lang="en-US" sz="2800" b="1" dirty="0">
                <a:latin typeface="Seagull Hv BT" panose="0209080305050A020404" pitchFamily="18" charset="0"/>
                <a:ea typeface="Calibri" panose="020F0502020204030204" pitchFamily="34" charset="0"/>
                <a:cs typeface="Times New Roman" panose="02020603050405020304" pitchFamily="18" charset="0"/>
              </a:rPr>
              <a:t>a one-sided story: how </a:t>
            </a:r>
            <a:r>
              <a:rPr lang="en-US" sz="2800" b="1" dirty="0" smtClean="0">
                <a:latin typeface="Seagull Hv BT" panose="0209080305050A020404" pitchFamily="18" charset="0"/>
                <a:ea typeface="Calibri" panose="020F0502020204030204" pitchFamily="34" charset="0"/>
                <a:cs typeface="Times New Roman" panose="02020603050405020304" pitchFamily="18" charset="0"/>
              </a:rPr>
              <a:t>corporate entities </a:t>
            </a:r>
            <a:r>
              <a:rPr lang="en-US" sz="2800" b="1" dirty="0">
                <a:latin typeface="Seagull Hv BT" panose="0209080305050A020404" pitchFamily="18" charset="0"/>
                <a:ea typeface="Calibri" panose="020F0502020204030204" pitchFamily="34" charset="0"/>
                <a:cs typeface="Times New Roman" panose="02020603050405020304" pitchFamily="18" charset="0"/>
              </a:rPr>
              <a:t>grow or fail in financial terms. </a:t>
            </a:r>
            <a:r>
              <a:rPr lang="en-US" sz="28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 </a:t>
            </a:r>
            <a:r>
              <a:rPr lang="en-US" sz="28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IT IS SHAREHOLDER-FOCUSED!</a:t>
            </a:r>
          </a:p>
          <a:p>
            <a:pPr lvl="1" algn="just"/>
            <a:r>
              <a:rPr lang="en-US" sz="28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Do </a:t>
            </a:r>
            <a:r>
              <a:rPr lang="en-US" sz="28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not capture </a:t>
            </a:r>
            <a:r>
              <a:rPr lang="en-US" sz="2800" b="1" dirty="0">
                <a:latin typeface="Seagull Hv BT" panose="0209080305050A020404" pitchFamily="18" charset="0"/>
                <a:ea typeface="Calibri" panose="020F0502020204030204" pitchFamily="34" charset="0"/>
                <a:cs typeface="Times New Roman" panose="02020603050405020304" pitchFamily="18" charset="0"/>
              </a:rPr>
              <a:t>the impact of corporate activities on the environment in which the entities have their being. </a:t>
            </a:r>
            <a:endParaRPr lang="en-US" sz="2800" b="1" dirty="0" smtClean="0">
              <a:latin typeface="Seagull Hv BT" panose="0209080305050A020404" pitchFamily="18" charset="0"/>
              <a:ea typeface="Calibri" panose="020F0502020204030204" pitchFamily="34" charset="0"/>
              <a:cs typeface="Times New Roman" panose="02020603050405020304" pitchFamily="18" charset="0"/>
            </a:endParaRPr>
          </a:p>
          <a:p>
            <a:pPr lvl="1" algn="just"/>
            <a:r>
              <a:rPr lang="en-US" sz="2800" b="1" dirty="0" smtClean="0">
                <a:latin typeface="Seagull Hv BT" panose="0209080305050A020404" pitchFamily="18" charset="0"/>
                <a:ea typeface="Calibri" panose="020F0502020204030204" pitchFamily="34" charset="0"/>
                <a:cs typeface="Times New Roman" panose="02020603050405020304" pitchFamily="18" charset="0"/>
              </a:rPr>
              <a:t>Do not tell </a:t>
            </a:r>
            <a:r>
              <a:rPr lang="en-US" sz="2800" b="1" dirty="0">
                <a:latin typeface="Seagull Hv BT" panose="0209080305050A020404" pitchFamily="18" charset="0"/>
                <a:ea typeface="Calibri" panose="020F0502020204030204" pitchFamily="34" charset="0"/>
                <a:cs typeface="Times New Roman" panose="02020603050405020304" pitchFamily="18" charset="0"/>
              </a:rPr>
              <a:t>the story of how people are negatively </a:t>
            </a:r>
            <a:r>
              <a:rPr lang="en-US" sz="2800" b="1" dirty="0" smtClean="0">
                <a:latin typeface="Seagull Hv BT" panose="0209080305050A020404" pitchFamily="18" charset="0"/>
                <a:ea typeface="Calibri" panose="020F0502020204030204" pitchFamily="34" charset="0"/>
                <a:cs typeface="Times New Roman" panose="02020603050405020304" pitchFamily="18" charset="0"/>
              </a:rPr>
              <a:t>impacted or how employees are discriminated against on the basis of gender, race, reward, </a:t>
            </a:r>
            <a:r>
              <a:rPr lang="en-US" sz="2800" b="1" dirty="0" err="1" smtClean="0">
                <a:latin typeface="Seagull Hv BT" panose="0209080305050A020404" pitchFamily="18" charset="0"/>
                <a:ea typeface="Calibri" panose="020F0502020204030204" pitchFamily="34" charset="0"/>
                <a:cs typeface="Times New Roman" panose="02020603050405020304" pitchFamily="18" charset="0"/>
              </a:rPr>
              <a:t>etc</a:t>
            </a:r>
            <a:r>
              <a:rPr lang="en-US" sz="2800" b="1" dirty="0" smtClean="0">
                <a:latin typeface="Seagull Hv BT" panose="0209080305050A020404" pitchFamily="18" charset="0"/>
                <a:ea typeface="Calibri" panose="020F0502020204030204" pitchFamily="34" charset="0"/>
                <a:cs typeface="Times New Roman" panose="02020603050405020304" pitchFamily="18" charset="0"/>
              </a:rPr>
              <a:t>, in an </a:t>
            </a:r>
            <a:r>
              <a:rPr lang="en-US" sz="2800" b="1" dirty="0" err="1" smtClean="0">
                <a:latin typeface="Seagull Hv BT" panose="0209080305050A020404" pitchFamily="18" charset="0"/>
                <a:ea typeface="Calibri" panose="020F0502020204030204" pitchFamily="34" charset="0"/>
                <a:cs typeface="Times New Roman" panose="02020603050405020304" pitchFamily="18" charset="0"/>
              </a:rPr>
              <a:t>organisation</a:t>
            </a:r>
            <a:endParaRPr lang="en-US" sz="2800" b="1" dirty="0" smtClean="0">
              <a:latin typeface="Seagull Hv BT" panose="0209080305050A020404" pitchFamily="18" charset="0"/>
              <a:ea typeface="Calibri" panose="020F0502020204030204" pitchFamily="34" charset="0"/>
              <a:cs typeface="Times New Roman" panose="02020603050405020304" pitchFamily="18" charset="0"/>
            </a:endParaRPr>
          </a:p>
          <a:p>
            <a:pPr lvl="1" algn="just"/>
            <a:r>
              <a:rPr lang="en-US" sz="2800" b="1" dirty="0" smtClean="0">
                <a:latin typeface="Seagull Hv BT" panose="0209080305050A020404" pitchFamily="18" charset="0"/>
                <a:ea typeface="Calibri" panose="020F0502020204030204" pitchFamily="34" charset="0"/>
                <a:cs typeface="Times New Roman" panose="02020603050405020304" pitchFamily="18" charset="0"/>
              </a:rPr>
              <a:t>Do not capture the quality of work environment (tools, safety, pollution, rewards, </a:t>
            </a:r>
            <a:r>
              <a:rPr lang="en-US" sz="2800" b="1" dirty="0" err="1" smtClean="0">
                <a:latin typeface="Seagull Hv BT" panose="0209080305050A020404" pitchFamily="18" charset="0"/>
                <a:ea typeface="Calibri" panose="020F0502020204030204" pitchFamily="34" charset="0"/>
                <a:cs typeface="Times New Roman" panose="02020603050405020304" pitchFamily="18" charset="0"/>
              </a:rPr>
              <a:t>etc</a:t>
            </a:r>
            <a:r>
              <a:rPr lang="en-US" sz="2800" b="1" dirty="0" smtClean="0">
                <a:latin typeface="Seagull Hv BT" panose="0209080305050A020404" pitchFamily="18" charset="0"/>
                <a:ea typeface="Calibri" panose="020F0502020204030204" pitchFamily="34" charset="0"/>
                <a:cs typeface="Times New Roman" panose="02020603050405020304" pitchFamily="18" charset="0"/>
              </a:rPr>
              <a:t>) in which employees operate to create value. They  just show the financial performance.</a:t>
            </a:r>
            <a:endParaRPr lang="en-US" sz="2800" b="1" dirty="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819403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729" y="181050"/>
            <a:ext cx="11340445" cy="808764"/>
          </a:xfrm>
        </p:spPr>
        <p:txBody>
          <a:bodyPr>
            <a:noAutofit/>
          </a:bodyPr>
          <a:lstStyle/>
          <a:p>
            <a:pPr algn="just"/>
            <a:r>
              <a:rPr lang="en-US" b="1" dirty="0">
                <a:solidFill>
                  <a:prstClr val="black">
                    <a:lumMod val="75000"/>
                    <a:lumOff val="25000"/>
                  </a:prstClr>
                </a:solidFill>
                <a:latin typeface="Seagull Hv BT" panose="0209080305050A020404" pitchFamily="18" charset="0"/>
              </a:rPr>
              <a:t>ISSUES IN CURRENT </a:t>
            </a:r>
            <a:r>
              <a:rPr lang="en-US" b="1" dirty="0" smtClean="0">
                <a:solidFill>
                  <a:prstClr val="black">
                    <a:lumMod val="75000"/>
                    <a:lumOff val="25000"/>
                  </a:prstClr>
                </a:solidFill>
                <a:latin typeface="Seagull Hv BT" panose="0209080305050A020404" pitchFamily="18" charset="0"/>
              </a:rPr>
              <a:t>FINANCIAL REPORTING(CONTD</a:t>
            </a:r>
            <a:r>
              <a:rPr lang="en-US" b="1" dirty="0">
                <a:solidFill>
                  <a:prstClr val="black">
                    <a:lumMod val="75000"/>
                    <a:lumOff val="25000"/>
                  </a:prstClr>
                </a:solidFill>
                <a:latin typeface="Seagull Hv BT" panose="0209080305050A020404" pitchFamily="18" charset="0"/>
              </a:rPr>
              <a:t>)</a:t>
            </a:r>
            <a:endParaRPr lang="en-US" dirty="0"/>
          </a:p>
        </p:txBody>
      </p:sp>
      <p:sp>
        <p:nvSpPr>
          <p:cNvPr id="3" name="Content Placeholder 2"/>
          <p:cNvSpPr>
            <a:spLocks noGrp="1"/>
          </p:cNvSpPr>
          <p:nvPr>
            <p:ph idx="1"/>
          </p:nvPr>
        </p:nvSpPr>
        <p:spPr>
          <a:xfrm>
            <a:off x="678730" y="1168923"/>
            <a:ext cx="11265031" cy="5524107"/>
          </a:xfrm>
        </p:spPr>
        <p:txBody>
          <a:bodyPr>
            <a:noAutofit/>
          </a:bodyPr>
          <a:lstStyle/>
          <a:p>
            <a:pPr algn="just">
              <a:lnSpc>
                <a:spcPct val="107000"/>
              </a:lnSpc>
              <a:spcAft>
                <a:spcPts val="800"/>
              </a:spcAft>
            </a:pPr>
            <a:r>
              <a:rPr lang="en-GB" sz="2800" dirty="0" smtClean="0">
                <a:latin typeface="Seagull Hv BT" panose="0209080305050A020404" pitchFamily="18" charset="0"/>
                <a:ea typeface="Times New Roman" panose="02020603050405020304" pitchFamily="18" charset="0"/>
              </a:rPr>
              <a:t>The GPFSs, as designed by the IASB Conceptual Framework, are defective to the extent that they cannot accommodate these relevant and </a:t>
            </a:r>
            <a:r>
              <a:rPr lang="en-GB" sz="2800" u="sng" dirty="0" smtClean="0">
                <a:latin typeface="Seagull Hv BT" panose="0209080305050A020404" pitchFamily="18" charset="0"/>
                <a:ea typeface="Times New Roman" panose="02020603050405020304" pitchFamily="18" charset="0"/>
              </a:rPr>
              <a:t>material non-financial information</a:t>
            </a:r>
            <a:r>
              <a:rPr lang="en-GB" sz="2800" dirty="0" smtClean="0">
                <a:latin typeface="Seagull Hv BT" panose="0209080305050A020404" pitchFamily="18" charset="0"/>
                <a:ea typeface="Times New Roman" panose="02020603050405020304" pitchFamily="18" charset="0"/>
              </a:rPr>
              <a:t> </a:t>
            </a:r>
          </a:p>
          <a:p>
            <a:pPr algn="just">
              <a:lnSpc>
                <a:spcPct val="107000"/>
              </a:lnSpc>
              <a:spcAft>
                <a:spcPts val="800"/>
              </a:spcAft>
            </a:pPr>
            <a:r>
              <a:rPr lang="en-GB" sz="2800" dirty="0" smtClean="0">
                <a:latin typeface="Seagull Hv BT" panose="0209080305050A020404" pitchFamily="18" charset="0"/>
                <a:ea typeface="Times New Roman" panose="02020603050405020304" pitchFamily="18" charset="0"/>
              </a:rPr>
              <a:t>Effectively, GPFSs ignore the cost an entity imposes on the society in the form of negative externalities like gas emission, destruction of the ecosystem and evacuation of wastes into rivers (</a:t>
            </a:r>
            <a:r>
              <a:rPr lang="en-GB" sz="2800" dirty="0" err="1" smtClean="0">
                <a:latin typeface="Seagull Hv BT" panose="0209080305050A020404" pitchFamily="18" charset="0"/>
                <a:ea typeface="Times New Roman" panose="02020603050405020304" pitchFamily="18" charset="0"/>
              </a:rPr>
              <a:t>Bhasin</a:t>
            </a:r>
            <a:r>
              <a:rPr lang="en-GB" sz="2800" dirty="0" smtClean="0">
                <a:latin typeface="Seagull Hv BT" panose="0209080305050A020404" pitchFamily="18" charset="0"/>
                <a:ea typeface="Times New Roman" panose="02020603050405020304" pitchFamily="18" charset="0"/>
              </a:rPr>
              <a:t>, 2018)</a:t>
            </a:r>
          </a:p>
          <a:p>
            <a:pPr lvl="0" algn="just">
              <a:buClr>
                <a:srgbClr val="A53010"/>
              </a:buClr>
            </a:pPr>
            <a:r>
              <a:rPr lang="en-GB" sz="2800"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Indeed, in Financial Accounting, any activity of the entity that does not impact its own financial position is ignored despite the negative or positive impacts that might be imposed on others(</a:t>
            </a:r>
            <a:r>
              <a:rPr lang="en-GB" sz="2800" dirty="0" err="1">
                <a:solidFill>
                  <a:schemeClr val="tx1"/>
                </a:solidFill>
                <a:latin typeface="Seagull Hv BT" panose="0209080305050A020404" pitchFamily="18" charset="0"/>
                <a:ea typeface="Calibri" panose="020F0502020204030204" pitchFamily="34" charset="0"/>
                <a:cs typeface="Times New Roman" panose="02020603050405020304" pitchFamily="18" charset="0"/>
              </a:rPr>
              <a:t>Mahonen</a:t>
            </a:r>
            <a:r>
              <a:rPr lang="en-GB" sz="2800"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 2020).</a:t>
            </a:r>
          </a:p>
          <a:p>
            <a:pPr algn="just">
              <a:lnSpc>
                <a:spcPct val="107000"/>
              </a:lnSpc>
              <a:spcAft>
                <a:spcPts val="800"/>
              </a:spcAft>
            </a:pPr>
            <a:endParaRPr lang="en-GB" sz="3600" dirty="0" smtClean="0">
              <a:latin typeface="Seagull Hv BT" panose="0209080305050A020404" pitchFamily="18" charset="0"/>
              <a:ea typeface="Times New Roman" panose="02020603050405020304" pitchFamily="18" charset="0"/>
              <a:cs typeface="Times New Roman" panose="02020603050405020304" pitchFamily="18" charset="0"/>
            </a:endParaRPr>
          </a:p>
          <a:p>
            <a:endParaRPr lang="en-US" sz="2400" dirty="0">
              <a:latin typeface="Seagull Hv BT" panose="0209080305050A020404" pitchFamily="18" charset="0"/>
            </a:endParaRPr>
          </a:p>
        </p:txBody>
      </p:sp>
      <p:sp>
        <p:nvSpPr>
          <p:cNvPr id="4" name="Footer Placeholder 3"/>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402191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141402"/>
            <a:ext cx="11374242" cy="646380"/>
          </a:xfrm>
        </p:spPr>
        <p:txBody>
          <a:bodyPr/>
          <a:lstStyle/>
          <a:p>
            <a:pPr algn="ctr"/>
            <a:r>
              <a:rPr lang="en-US" b="1" dirty="0">
                <a:solidFill>
                  <a:prstClr val="black">
                    <a:lumMod val="75000"/>
                    <a:lumOff val="25000"/>
                  </a:prstClr>
                </a:solidFill>
                <a:latin typeface="Seagull Hv BT" panose="0209080305050A020404" pitchFamily="18" charset="0"/>
              </a:rPr>
              <a:t>ISSUES IN CURRENT FINANCIAL REPORTING(CONTD)</a:t>
            </a:r>
            <a:endParaRPr lang="en-US" dirty="0"/>
          </a:p>
        </p:txBody>
      </p:sp>
      <p:sp>
        <p:nvSpPr>
          <p:cNvPr id="3" name="Content Placeholder 2"/>
          <p:cNvSpPr>
            <a:spLocks noGrp="1"/>
          </p:cNvSpPr>
          <p:nvPr>
            <p:ph idx="1"/>
          </p:nvPr>
        </p:nvSpPr>
        <p:spPr>
          <a:xfrm>
            <a:off x="531812" y="1046375"/>
            <a:ext cx="11374242" cy="5454558"/>
          </a:xfrm>
        </p:spPr>
        <p:txBody>
          <a:bodyPr>
            <a:normAutofit/>
          </a:bodyPr>
          <a:lstStyle/>
          <a:p>
            <a:pPr marL="342900" lvl="1" indent="-342900" algn="just"/>
            <a:r>
              <a:rPr lang="en-GB" sz="2800" b="1" dirty="0">
                <a:latin typeface="Seagull Hv BT" panose="0209080305050A020404" pitchFamily="18" charset="0"/>
                <a:ea typeface="Times New Roman" panose="02020603050405020304" pitchFamily="18" charset="0"/>
                <a:cs typeface="Times New Roman" panose="02020603050405020304" pitchFamily="18" charset="0"/>
              </a:rPr>
              <a:t> </a:t>
            </a:r>
            <a:r>
              <a:rPr lang="en-GB" sz="3200" b="1" dirty="0" smtClean="0">
                <a:latin typeface="Seagull Hv BT" panose="0209080305050A020404" pitchFamily="18" charset="0"/>
                <a:ea typeface="Times New Roman" panose="02020603050405020304" pitchFamily="18" charset="0"/>
                <a:cs typeface="Times New Roman" panose="02020603050405020304" pitchFamily="18" charset="0"/>
              </a:rPr>
              <a:t>In view </a:t>
            </a:r>
            <a:r>
              <a:rPr lang="en-GB" sz="3200" b="1" dirty="0">
                <a:latin typeface="Seagull Hv BT" panose="0209080305050A020404" pitchFamily="18" charset="0"/>
                <a:ea typeface="Times New Roman" panose="02020603050405020304" pitchFamily="18" charset="0"/>
                <a:cs typeface="Times New Roman" panose="02020603050405020304" pitchFamily="18" charset="0"/>
              </a:rPr>
              <a:t>of this, there is need for a change in the </a:t>
            </a:r>
            <a:r>
              <a:rPr lang="en-GB" sz="3200" b="1" dirty="0" smtClean="0">
                <a:latin typeface="Seagull Hv BT" panose="0209080305050A020404" pitchFamily="18" charset="0"/>
                <a:ea typeface="Times New Roman" panose="02020603050405020304" pitchFamily="18" charset="0"/>
                <a:cs typeface="Times New Roman" panose="02020603050405020304" pitchFamily="18" charset="0"/>
              </a:rPr>
              <a:t>financial </a:t>
            </a:r>
            <a:r>
              <a:rPr lang="en-GB" sz="3200" b="1" dirty="0">
                <a:latin typeface="Seagull Hv BT" panose="0209080305050A020404" pitchFamily="18" charset="0"/>
                <a:ea typeface="Times New Roman" panose="02020603050405020304" pitchFamily="18" charset="0"/>
                <a:cs typeface="Times New Roman" panose="02020603050405020304" pitchFamily="18" charset="0"/>
              </a:rPr>
              <a:t>reporting framework that will address the negative impact of these externalities on third parties. </a:t>
            </a:r>
            <a:endParaRPr lang="en-GB" sz="3200" b="1" dirty="0" smtClean="0">
              <a:latin typeface="Seagull Hv BT" panose="0209080305050A020404" pitchFamily="18" charset="0"/>
              <a:ea typeface="Times New Roman" panose="02020603050405020304" pitchFamily="18" charset="0"/>
              <a:cs typeface="Times New Roman" panose="02020603050405020304" pitchFamily="18" charset="0"/>
            </a:endParaRPr>
          </a:p>
          <a:p>
            <a:pPr marL="342900" lvl="1" indent="-342900" algn="just"/>
            <a:r>
              <a:rPr lang="en-GB" sz="32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Except urgent steps are taken, corporate entities will continu</a:t>
            </a:r>
            <a:r>
              <a:rPr lang="en-GB" sz="32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e to </a:t>
            </a:r>
            <a:r>
              <a:rPr lang="en-GB" sz="32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prosper at the expense of society while people and planet will become extinct! </a:t>
            </a:r>
            <a:endParaRPr lang="en-GB" sz="32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a:p>
            <a:pPr marL="342900" lvl="1" indent="-342900" algn="just"/>
            <a:r>
              <a:rPr lang="en-GB" sz="32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Here Lies the Quest for Sustainability which has its foundation in Karl Marx’s theory of </a:t>
            </a:r>
            <a:r>
              <a:rPr lang="en-GB" sz="3600" b="1" i="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ecological sustainability</a:t>
            </a:r>
            <a:endParaRPr lang="en-GB" sz="32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a:p>
            <a:pPr marL="342900" lvl="1" indent="-342900"/>
            <a:endParaRPr lang="en-US" sz="2800" b="1" dirty="0">
              <a:latin typeface="Seagull Hv BT" panose="0209080305050A020404" pitchFamily="18" charset="0"/>
              <a:ea typeface="Calibri" panose="020F0502020204030204" pitchFamily="34" charset="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6252803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125" y="96209"/>
            <a:ext cx="10519760" cy="799337"/>
          </a:xfrm>
        </p:spPr>
        <p:txBody>
          <a:bodyPr>
            <a:normAutofit fontScale="90000"/>
          </a:bodyPr>
          <a:lstStyle/>
          <a:p>
            <a:r>
              <a:rPr lang="en-GB"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KARL MARX THEORY ECOLOGICAL SUSTAINABILITY</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b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320511" y="1027521"/>
            <a:ext cx="11708091" cy="5637229"/>
          </a:xfrm>
        </p:spPr>
        <p:txBody>
          <a:bodyPr>
            <a:normAutofit fontScale="25000" lnSpcReduction="20000"/>
          </a:bodyPr>
          <a:lstStyle/>
          <a:p>
            <a:pPr algn="just">
              <a:lnSpc>
                <a:spcPct val="150000"/>
              </a:lnSpc>
              <a:spcAft>
                <a:spcPts val="800"/>
              </a:spcAft>
            </a:pPr>
            <a:r>
              <a:rPr lang="en-GB" sz="96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Karl </a:t>
            </a:r>
            <a:r>
              <a:rPr lang="en-GB" sz="96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Marx’s theory of ecological sustainability </a:t>
            </a:r>
            <a:r>
              <a:rPr lang="en-GB" sz="96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holds that sustainability is nature’s imposed </a:t>
            </a:r>
            <a:r>
              <a:rPr lang="en-GB" sz="96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necessity for human production. </a:t>
            </a:r>
            <a:r>
              <a:rPr lang="en-GB" sz="96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According </a:t>
            </a:r>
            <a:r>
              <a:rPr lang="en-GB" sz="96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to Marx and </a:t>
            </a:r>
            <a:r>
              <a:rPr lang="en-GB" sz="96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his followers:  </a:t>
            </a:r>
          </a:p>
          <a:p>
            <a:pPr lvl="1" algn="just">
              <a:lnSpc>
                <a:spcPct val="150000"/>
              </a:lnSpc>
              <a:spcAft>
                <a:spcPts val="800"/>
              </a:spcAft>
              <a:buClr>
                <a:srgbClr val="A53010"/>
              </a:buClr>
            </a:pPr>
            <a:r>
              <a:rPr lang="en-GB" sz="96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nature’s gift of land and its ecological resources were limited; </a:t>
            </a:r>
            <a:r>
              <a:rPr lang="en-GB" sz="96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endParaRPr lang="en-GB" sz="96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r>
              <a:rPr lang="en-GB" sz="96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except they were well managed, humanity at the time, will suffer as production of goods and services will be difficult, if not </a:t>
            </a:r>
            <a:r>
              <a:rPr lang="en-GB" sz="96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impossible; and </a:t>
            </a:r>
            <a:endParaRPr lang="en-GB" sz="96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r>
              <a:rPr lang="en-GB" sz="96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In view of the ecological limitation, there was need to embark on sustainable practices to preserve the society. </a:t>
            </a:r>
            <a:endParaRPr lang="en-GB" sz="96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r>
              <a:rPr lang="en-GB" sz="96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This view was also shared by HARDIN(1968) in what he called, “The Tragedy of the Commons"</a:t>
            </a:r>
            <a:endParaRPr lang="en-GB" sz="96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endParaRPr>
          </a:p>
          <a:p>
            <a:pPr marL="0" indent="0">
              <a:buNone/>
            </a:pPr>
            <a:endParaRPr lang="en-US" sz="3100" dirty="0"/>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079692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303" y="99972"/>
            <a:ext cx="11331019" cy="687810"/>
          </a:xfrm>
        </p:spPr>
        <p:txBody>
          <a:bodyPr/>
          <a:lstStyle/>
          <a:p>
            <a:r>
              <a:rPr lang="en-US" b="1" dirty="0">
                <a:solidFill>
                  <a:prstClr val="black">
                    <a:lumMod val="75000"/>
                    <a:lumOff val="25000"/>
                  </a:prstClr>
                </a:solidFill>
                <a:latin typeface="Seagull Hv BT" panose="0209080305050A020404" pitchFamily="18" charset="0"/>
              </a:rPr>
              <a:t>SUSTAINABILITY &amp; THE TRAGEDY OF THE COMMONS </a:t>
            </a:r>
            <a:endParaRPr lang="en-US" dirty="0"/>
          </a:p>
        </p:txBody>
      </p:sp>
      <p:sp>
        <p:nvSpPr>
          <p:cNvPr id="3" name="Content Placeholder 2"/>
          <p:cNvSpPr>
            <a:spLocks noGrp="1"/>
          </p:cNvSpPr>
          <p:nvPr>
            <p:ph idx="1"/>
          </p:nvPr>
        </p:nvSpPr>
        <p:spPr>
          <a:xfrm>
            <a:off x="669303" y="1152907"/>
            <a:ext cx="11255604" cy="5348026"/>
          </a:xfrm>
        </p:spPr>
        <p:txBody>
          <a:bodyPr>
            <a:normAutofit fontScale="40000" lnSpcReduction="20000"/>
          </a:bodyPr>
          <a:lstStyle/>
          <a:p>
            <a:pPr algn="just">
              <a:lnSpc>
                <a:spcPct val="120000"/>
              </a:lnSpc>
            </a:pPr>
            <a:r>
              <a:rPr lang="en-US" sz="8000" b="1" dirty="0" smtClean="0">
                <a:latin typeface="Seagull Hv BT" panose="0209080305050A020404" pitchFamily="18" charset="0"/>
              </a:rPr>
              <a:t>According</a:t>
            </a:r>
            <a:r>
              <a:rPr lang="en-GB" sz="8000" b="1" dirty="0" smtClean="0">
                <a:latin typeface="Seagull Hv BT" panose="0209080305050A020404" pitchFamily="18" charset="0"/>
                <a:ea typeface="Times New Roman" panose="02020603050405020304" pitchFamily="18" charset="0"/>
                <a:cs typeface="Times New Roman" panose="02020603050405020304" pitchFamily="18" charset="0"/>
              </a:rPr>
              <a:t> </a:t>
            </a:r>
            <a:r>
              <a:rPr lang="en-GB" sz="8000" b="1" dirty="0">
                <a:latin typeface="Seagull Hv BT" panose="0209080305050A020404" pitchFamily="18" charset="0"/>
                <a:ea typeface="Times New Roman" panose="02020603050405020304" pitchFamily="18" charset="0"/>
                <a:cs typeface="Times New Roman" panose="02020603050405020304" pitchFamily="18" charset="0"/>
              </a:rPr>
              <a:t>to this Hardin(19</a:t>
            </a:r>
            <a:r>
              <a:rPr lang="en-GB" sz="80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68)’s</a:t>
            </a:r>
            <a:r>
              <a:rPr lang="en-GB" sz="8000" b="1" dirty="0">
                <a:latin typeface="Seagull Hv BT" panose="0209080305050A020404" pitchFamily="18" charset="0"/>
                <a:ea typeface="Times New Roman" panose="02020603050405020304" pitchFamily="18" charset="0"/>
                <a:cs typeface="Times New Roman" panose="02020603050405020304" pitchFamily="18" charset="0"/>
              </a:rPr>
              <a:t> theory, Nature’s endowments are </a:t>
            </a:r>
            <a:r>
              <a:rPr lang="en-GB" sz="8000" b="1" u="sng" dirty="0">
                <a:latin typeface="Seagull Hv BT" panose="0209080305050A020404" pitchFamily="18" charset="0"/>
                <a:ea typeface="Times New Roman" panose="02020603050405020304" pitchFamily="18" charset="0"/>
                <a:cs typeface="Times New Roman" panose="02020603050405020304" pitchFamily="18" charset="0"/>
              </a:rPr>
              <a:t>wasting assets</a:t>
            </a:r>
            <a:r>
              <a:rPr lang="en-GB" sz="8000" b="1" dirty="0">
                <a:latin typeface="Seagull Hv BT" panose="0209080305050A020404" pitchFamily="18" charset="0"/>
                <a:ea typeface="Times New Roman" panose="02020603050405020304" pitchFamily="18" charset="0"/>
                <a:cs typeface="Times New Roman" panose="02020603050405020304" pitchFamily="18" charset="0"/>
              </a:rPr>
              <a:t>. </a:t>
            </a:r>
            <a:endParaRPr lang="en-GB" sz="8000" b="1" dirty="0" smtClean="0">
              <a:latin typeface="Seagull Hv BT" panose="0209080305050A020404" pitchFamily="18" charset="0"/>
              <a:ea typeface="Times New Roman" panose="02020603050405020304" pitchFamily="18" charset="0"/>
              <a:cs typeface="Times New Roman" panose="02020603050405020304" pitchFamily="18" charset="0"/>
            </a:endParaRPr>
          </a:p>
          <a:p>
            <a:pPr algn="just">
              <a:lnSpc>
                <a:spcPct val="120000"/>
              </a:lnSpc>
            </a:pPr>
            <a:r>
              <a:rPr lang="en-GB" sz="9000" b="1" dirty="0" smtClean="0">
                <a:latin typeface="Seagull Hv BT" panose="0209080305050A020404" pitchFamily="18" charset="0"/>
                <a:ea typeface="Times New Roman" panose="02020603050405020304" pitchFamily="18" charset="0"/>
                <a:cs typeface="Times New Roman" panose="02020603050405020304" pitchFamily="18" charset="0"/>
              </a:rPr>
              <a:t>As </a:t>
            </a:r>
            <a:r>
              <a:rPr lang="en-GB" sz="9000" b="1" dirty="0">
                <a:latin typeface="Seagull Hv BT" panose="0209080305050A020404" pitchFamily="18" charset="0"/>
                <a:ea typeface="Times New Roman" panose="02020603050405020304" pitchFamily="18" charset="0"/>
                <a:cs typeface="Times New Roman" panose="02020603050405020304" pitchFamily="18" charset="0"/>
              </a:rPr>
              <a:t>they are used, there is need to </a:t>
            </a:r>
            <a:r>
              <a:rPr lang="en-GB" sz="9000" b="1" u="sng" dirty="0">
                <a:latin typeface="Seagull Hv BT" panose="0209080305050A020404" pitchFamily="18" charset="0"/>
                <a:ea typeface="Times New Roman" panose="02020603050405020304" pitchFamily="18" charset="0"/>
                <a:cs typeface="Times New Roman" panose="02020603050405020304" pitchFamily="18" charset="0"/>
              </a:rPr>
              <a:t>introduce conservation measures</a:t>
            </a:r>
            <a:r>
              <a:rPr lang="en-GB" sz="9000" b="1" dirty="0">
                <a:latin typeface="Seagull Hv BT" panose="0209080305050A020404" pitchFamily="18" charset="0"/>
                <a:ea typeface="Times New Roman" panose="02020603050405020304" pitchFamily="18" charset="0"/>
                <a:cs typeface="Times New Roman" panose="02020603050405020304" pitchFamily="18" charset="0"/>
              </a:rPr>
              <a:t> such that future generations’ right to enjoy same assets are not jeopardised</a:t>
            </a:r>
            <a:r>
              <a:rPr lang="en-GB" sz="9000" b="1" dirty="0" smtClean="0">
                <a:latin typeface="Seagull Hv BT" panose="0209080305050A020404" pitchFamily="18" charset="0"/>
                <a:ea typeface="Times New Roman" panose="02020603050405020304" pitchFamily="18" charset="0"/>
                <a:cs typeface="Times New Roman" panose="02020603050405020304" pitchFamily="18" charset="0"/>
              </a:rPr>
              <a:t>.</a:t>
            </a:r>
          </a:p>
          <a:p>
            <a:pPr algn="just">
              <a:lnSpc>
                <a:spcPct val="120000"/>
              </a:lnSpc>
            </a:pPr>
            <a:r>
              <a:rPr lang="en-US" sz="8000" b="1" dirty="0" smtClean="0">
                <a:latin typeface="Seagull Hv BT" panose="0209080305050A020404" pitchFamily="18" charset="0"/>
                <a:ea typeface="Times New Roman" panose="02020603050405020304" pitchFamily="18" charset="0"/>
                <a:cs typeface="Times New Roman" panose="02020603050405020304" pitchFamily="18" charset="0"/>
              </a:rPr>
              <a:t>The </a:t>
            </a:r>
            <a:r>
              <a:rPr lang="en-US" sz="8000" b="1" dirty="0">
                <a:latin typeface="Seagull Hv BT" panose="0209080305050A020404" pitchFamily="18" charset="0"/>
                <a:ea typeface="Times New Roman" panose="02020603050405020304" pitchFamily="18" charset="0"/>
                <a:cs typeface="Times New Roman" panose="02020603050405020304" pitchFamily="18" charset="0"/>
              </a:rPr>
              <a:t>theory points </a:t>
            </a:r>
            <a:r>
              <a:rPr lang="en-US" sz="8000" b="1" dirty="0" smtClean="0">
                <a:latin typeface="Seagull Hv BT" panose="0209080305050A020404" pitchFamily="18" charset="0"/>
                <a:ea typeface="Times New Roman" panose="02020603050405020304" pitchFamily="18" charset="0"/>
                <a:cs typeface="Times New Roman" panose="02020603050405020304" pitchFamily="18" charset="0"/>
              </a:rPr>
              <a:t>to a situation where </a:t>
            </a:r>
            <a:r>
              <a:rPr lang="en-US" sz="8000" b="1" u="sng" dirty="0" smtClean="0">
                <a:latin typeface="Seagull Hv BT" panose="0209080305050A020404" pitchFamily="18" charset="0"/>
                <a:ea typeface="Times New Roman" panose="02020603050405020304" pitchFamily="18" charset="0"/>
                <a:cs typeface="Times New Roman" panose="02020603050405020304" pitchFamily="18" charset="0"/>
              </a:rPr>
              <a:t>shared environmental resources</a:t>
            </a:r>
            <a:r>
              <a:rPr lang="en-US" sz="8000" b="1" dirty="0" smtClean="0">
                <a:latin typeface="Seagull Hv BT" panose="0209080305050A020404" pitchFamily="18" charset="0"/>
                <a:ea typeface="Times New Roman" panose="02020603050405020304" pitchFamily="18" charset="0"/>
                <a:cs typeface="Times New Roman" panose="02020603050405020304" pitchFamily="18" charset="0"/>
              </a:rPr>
              <a:t> are excessively exploited, depleted and not replaced thereby posing risks to all!</a:t>
            </a:r>
            <a:endParaRPr lang="en-US" sz="8000" b="1" dirty="0">
              <a:latin typeface="Seagull Hv BT" panose="0209080305050A020404" pitchFamily="18" charset="0"/>
              <a:ea typeface="Times New Roman" panose="02020603050405020304" pitchFamily="18" charset="0"/>
              <a:cs typeface="Times New Roman" panose="02020603050405020304" pitchFamily="18" charset="0"/>
            </a:endParaRPr>
          </a:p>
          <a:p>
            <a:endParaRPr lang="en-GB" b="1" dirty="0" smtClean="0">
              <a:latin typeface="Seagull Hv BT" panose="0209080305050A020404" pitchFamily="18" charset="0"/>
              <a:ea typeface="Times New Roman" panose="02020603050405020304" pitchFamily="18" charset="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3947438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425" y="65989"/>
            <a:ext cx="10722187" cy="782424"/>
          </a:xfrm>
        </p:spPr>
        <p:txBody>
          <a:bodyPr>
            <a:noAutofit/>
          </a:bodyPr>
          <a:lstStyle/>
          <a:p>
            <a:pPr marL="342900" lvl="0" indent="-342900" algn="ctr">
              <a:spcBef>
                <a:spcPts val="1000"/>
              </a:spcBef>
            </a:pPr>
            <a:r>
              <a:rPr lang="en-US" sz="2800" b="1" dirty="0">
                <a:solidFill>
                  <a:prstClr val="black">
                    <a:lumMod val="75000"/>
                    <a:lumOff val="25000"/>
                  </a:prstClr>
                </a:solidFill>
                <a:latin typeface="Seagull Hv BT" panose="0209080305050A020404" pitchFamily="18" charset="0"/>
              </a:rPr>
              <a:t>SUSTAINABILITY &amp; THE TRAGEDY OF THE </a:t>
            </a:r>
            <a:r>
              <a:rPr lang="en-US" sz="2800" b="1" dirty="0" smtClean="0">
                <a:solidFill>
                  <a:prstClr val="black">
                    <a:lumMod val="75000"/>
                    <a:lumOff val="25000"/>
                  </a:prstClr>
                </a:solidFill>
                <a:latin typeface="Seagull Hv BT" panose="0209080305050A020404" pitchFamily="18" charset="0"/>
              </a:rPr>
              <a:t>COMMONS(CONTD)</a:t>
            </a:r>
            <a:endParaRPr lang="en-US" sz="2800" b="1" dirty="0">
              <a:latin typeface="Seagull Hv BT" panose="0209080305050A020404" pitchFamily="18" charset="0"/>
            </a:endParaRPr>
          </a:p>
        </p:txBody>
      </p:sp>
      <p:sp>
        <p:nvSpPr>
          <p:cNvPr id="3" name="Content Placeholder 2"/>
          <p:cNvSpPr>
            <a:spLocks noGrp="1"/>
          </p:cNvSpPr>
          <p:nvPr>
            <p:ph idx="1"/>
          </p:nvPr>
        </p:nvSpPr>
        <p:spPr>
          <a:xfrm>
            <a:off x="348793" y="970961"/>
            <a:ext cx="11453566" cy="5816338"/>
          </a:xfrm>
        </p:spPr>
        <p:txBody>
          <a:bodyPr>
            <a:noAutofit/>
          </a:bodyPr>
          <a:lstStyle/>
          <a:p>
            <a:pPr algn="just">
              <a:lnSpc>
                <a:spcPct val="150000"/>
              </a:lnSpc>
              <a:buClr>
                <a:srgbClr val="A53010"/>
              </a:buClr>
            </a:pPr>
            <a:r>
              <a:rPr lang="en-GB" sz="2800" b="1" dirty="0" smtClean="0">
                <a:latin typeface="Seagull Hv BT" panose="0209080305050A020404" pitchFamily="18" charset="0"/>
                <a:ea typeface="Times New Roman" panose="02020603050405020304" pitchFamily="18" charset="0"/>
                <a:cs typeface="Times New Roman" panose="02020603050405020304" pitchFamily="18" charset="0"/>
              </a:rPr>
              <a:t>According to The </a:t>
            </a:r>
            <a:r>
              <a:rPr lang="en-GB" sz="2800" b="1" dirty="0">
                <a:latin typeface="Seagull Hv BT" panose="0209080305050A020404" pitchFamily="18" charset="0"/>
                <a:ea typeface="Times New Roman" panose="02020603050405020304" pitchFamily="18" charset="0"/>
                <a:cs typeface="Times New Roman" panose="02020603050405020304" pitchFamily="18" charset="0"/>
              </a:rPr>
              <a:t>tragedy of the </a:t>
            </a:r>
            <a:r>
              <a:rPr lang="en-GB" sz="2800" b="1" dirty="0" smtClean="0">
                <a:latin typeface="Seagull Hv BT" panose="0209080305050A020404" pitchFamily="18" charset="0"/>
                <a:ea typeface="Times New Roman" panose="02020603050405020304" pitchFamily="18" charset="0"/>
                <a:cs typeface="Times New Roman" panose="02020603050405020304" pitchFamily="18" charset="0"/>
              </a:rPr>
              <a:t>commons, humanity suffers pains due </a:t>
            </a:r>
            <a:r>
              <a:rPr lang="en-GB" sz="2800" b="1" dirty="0">
                <a:latin typeface="Seagull Hv BT" panose="0209080305050A020404" pitchFamily="18" charset="0"/>
                <a:ea typeface="Times New Roman" panose="02020603050405020304" pitchFamily="18" charset="0"/>
                <a:cs typeface="Times New Roman" panose="02020603050405020304" pitchFamily="18" charset="0"/>
              </a:rPr>
              <a:t>to</a:t>
            </a:r>
            <a:r>
              <a:rPr lang="en-GB" sz="28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28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deliberate neglect </a:t>
            </a:r>
            <a:r>
              <a:rPr lang="en-GB" sz="28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of conservation measures</a:t>
            </a:r>
            <a:r>
              <a:rPr lang="en-GB" sz="2800" b="1" dirty="0">
                <a:latin typeface="Seagull Hv BT" panose="0209080305050A020404" pitchFamily="18" charset="0"/>
                <a:ea typeface="Times New Roman" panose="02020603050405020304" pitchFamily="18" charset="0"/>
                <a:cs typeface="Times New Roman" panose="02020603050405020304" pitchFamily="18" charset="0"/>
              </a:rPr>
              <a:t>.</a:t>
            </a:r>
            <a:r>
              <a:rPr lang="en-US" sz="28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endParaRPr lang="en-US" sz="28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algn="just">
              <a:lnSpc>
                <a:spcPct val="150000"/>
              </a:lnSpc>
              <a:buClr>
                <a:srgbClr val="A53010"/>
              </a:buClr>
            </a:pPr>
            <a:r>
              <a:rPr lang="en-US" sz="28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It </a:t>
            </a:r>
            <a:r>
              <a:rPr lang="en-US" sz="28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was to avoid this, that Sustainability </a:t>
            </a:r>
            <a:r>
              <a:rPr lang="en-US" sz="28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concept </a:t>
            </a:r>
            <a:r>
              <a:rPr lang="en-US" sz="28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was </a:t>
            </a:r>
            <a:r>
              <a:rPr lang="en-US" sz="28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developed</a:t>
            </a:r>
            <a:r>
              <a:rPr lang="en-US" sz="28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 to ensure that entities can</a:t>
            </a:r>
            <a:r>
              <a:rPr lang="en-GB" sz="28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28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continue to exist and create value now and in the future without hindrance.</a:t>
            </a:r>
          </a:p>
          <a:p>
            <a:pPr lvl="0" algn="just">
              <a:lnSpc>
                <a:spcPct val="150000"/>
              </a:lnSpc>
              <a:buClr>
                <a:srgbClr val="A53010"/>
              </a:buClr>
            </a:pPr>
            <a:r>
              <a:rPr lang="en-US" sz="28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Thus,</a:t>
            </a:r>
            <a:r>
              <a:rPr lang="en-US" sz="28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2800"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Sustainability seeks to answer the following question: </a:t>
            </a:r>
            <a:r>
              <a:rPr lang="en-GB" sz="2800" i="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“can human activity successfully maintain itself and its goals without exhausting the resources on which it depends?”</a:t>
            </a:r>
          </a:p>
          <a:p>
            <a:pPr algn="just">
              <a:lnSpc>
                <a:spcPct val="150000"/>
              </a:lnSpc>
              <a:buClr>
                <a:srgbClr val="A53010"/>
              </a:buClr>
            </a:pPr>
            <a:endParaRPr lang="en-US" sz="24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a:p>
            <a:pPr lvl="0" algn="just">
              <a:lnSpc>
                <a:spcPct val="150000"/>
              </a:lnSpc>
              <a:buClr>
                <a:srgbClr val="A53010"/>
              </a:buClr>
            </a:pPr>
            <a:endParaRPr lang="en-US" sz="2400" b="1" dirty="0" smtClean="0">
              <a:latin typeface="Seagull Hv BT" panose="0209080305050A020404" pitchFamily="18"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4689531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4911" y="65989"/>
            <a:ext cx="10269701" cy="782424"/>
          </a:xfrm>
        </p:spPr>
        <p:txBody>
          <a:bodyPr>
            <a:noAutofit/>
          </a:bodyPr>
          <a:lstStyle/>
          <a:p>
            <a:pPr marL="342900" lvl="0" indent="-342900" algn="ctr">
              <a:spcBef>
                <a:spcPts val="1000"/>
              </a:spcBef>
            </a:pPr>
            <a:r>
              <a:rPr lang="en-US" sz="2800" b="1" dirty="0">
                <a:solidFill>
                  <a:prstClr val="black">
                    <a:lumMod val="75000"/>
                    <a:lumOff val="25000"/>
                  </a:prstClr>
                </a:solidFill>
                <a:latin typeface="Seagull Hv BT" panose="0209080305050A020404" pitchFamily="18" charset="0"/>
              </a:rPr>
              <a:t>SUSTAINABILITY &amp; THE TRAGEDY OF THE COMMONS(CONTD)</a:t>
            </a:r>
            <a:endParaRPr lang="en-US" sz="2800" b="1" dirty="0">
              <a:latin typeface="Seagull Hv BT" panose="0209080305050A020404" pitchFamily="18" charset="0"/>
            </a:endParaRPr>
          </a:p>
        </p:txBody>
      </p:sp>
      <p:sp>
        <p:nvSpPr>
          <p:cNvPr id="3" name="Content Placeholder 2"/>
          <p:cNvSpPr>
            <a:spLocks noGrp="1"/>
          </p:cNvSpPr>
          <p:nvPr>
            <p:ph idx="1"/>
          </p:nvPr>
        </p:nvSpPr>
        <p:spPr>
          <a:xfrm>
            <a:off x="348793" y="970961"/>
            <a:ext cx="11453566" cy="5816338"/>
          </a:xfrm>
        </p:spPr>
        <p:txBody>
          <a:bodyPr>
            <a:noAutofit/>
          </a:bodyPr>
          <a:lstStyle/>
          <a:p>
            <a:pPr algn="just">
              <a:lnSpc>
                <a:spcPct val="150000"/>
              </a:lnSpc>
              <a:buClr>
                <a:srgbClr val="A53010"/>
              </a:buClr>
            </a:pPr>
            <a:r>
              <a:rPr lang="en-GB" sz="3200" dirty="0" smtClean="0">
                <a:latin typeface="Seagull Hv BT" panose="0209080305050A020404" pitchFamily="18" charset="0"/>
                <a:ea typeface="Times New Roman" panose="02020603050405020304" pitchFamily="18" charset="0"/>
                <a:cs typeface="Times New Roman" panose="02020603050405020304" pitchFamily="18" charset="0"/>
              </a:rPr>
              <a:t>Sustainability says: create a vibrant economy </a:t>
            </a:r>
            <a:r>
              <a:rPr lang="en-GB" sz="3200" dirty="0" smtClean="0">
                <a:solidFill>
                  <a:srgbClr val="FF0000"/>
                </a:solidFill>
                <a:latin typeface="Seagull Hv BT" panose="0209080305050A020404" pitchFamily="18" charset="0"/>
                <a:ea typeface="Times New Roman" panose="02020603050405020304" pitchFamily="18" charset="0"/>
                <a:cs typeface="Times New Roman" panose="02020603050405020304" pitchFamily="18" charset="0"/>
              </a:rPr>
              <a:t>(E)</a:t>
            </a:r>
            <a:r>
              <a:rPr lang="en-GB" sz="3200" dirty="0" smtClean="0">
                <a:latin typeface="Seagull Hv BT" panose="0209080305050A020404" pitchFamily="18" charset="0"/>
                <a:ea typeface="Times New Roman" panose="02020603050405020304" pitchFamily="18" charset="0"/>
                <a:cs typeface="Times New Roman" panose="02020603050405020304" pitchFamily="18" charset="0"/>
              </a:rPr>
              <a:t> and a high quality of life</a:t>
            </a:r>
            <a:r>
              <a:rPr lang="en-GB" sz="3200" dirty="0" smtClean="0">
                <a:solidFill>
                  <a:srgbClr val="FF0000"/>
                </a:solidFill>
                <a:latin typeface="Seagull Hv BT" panose="0209080305050A020404" pitchFamily="18" charset="0"/>
                <a:ea typeface="Times New Roman" panose="02020603050405020304" pitchFamily="18" charset="0"/>
                <a:cs typeface="Times New Roman" panose="02020603050405020304" pitchFamily="18" charset="0"/>
              </a:rPr>
              <a:t>(S)</a:t>
            </a:r>
            <a:r>
              <a:rPr lang="en-GB" sz="3200" dirty="0" smtClean="0">
                <a:latin typeface="Seagull Hv BT" panose="0209080305050A020404" pitchFamily="18" charset="0"/>
                <a:ea typeface="Times New Roman" panose="02020603050405020304" pitchFamily="18" charset="0"/>
                <a:cs typeface="Times New Roman" panose="02020603050405020304" pitchFamily="18" charset="0"/>
              </a:rPr>
              <a:t>, respect the need to sustain natural resources by protecting the environment</a:t>
            </a:r>
            <a:r>
              <a:rPr lang="en-GB" sz="3200" dirty="0" smtClean="0">
                <a:solidFill>
                  <a:srgbClr val="FF0000"/>
                </a:solidFill>
                <a:latin typeface="Seagull Hv BT" panose="0209080305050A020404" pitchFamily="18" charset="0"/>
                <a:ea typeface="Times New Roman" panose="02020603050405020304" pitchFamily="18" charset="0"/>
                <a:cs typeface="Times New Roman" panose="02020603050405020304" pitchFamily="18" charset="0"/>
              </a:rPr>
              <a:t>(E)</a:t>
            </a:r>
            <a:r>
              <a:rPr lang="en-GB" sz="3200" dirty="0" smtClean="0">
                <a:latin typeface="Seagull Hv BT" panose="0209080305050A020404" pitchFamily="18" charset="0"/>
                <a:ea typeface="Times New Roman" panose="02020603050405020304" pitchFamily="18" charset="0"/>
                <a:cs typeface="Times New Roman" panose="02020603050405020304" pitchFamily="18" charset="0"/>
              </a:rPr>
              <a:t>!</a:t>
            </a:r>
          </a:p>
          <a:p>
            <a:pPr algn="just">
              <a:lnSpc>
                <a:spcPct val="150000"/>
              </a:lnSpc>
              <a:buClr>
                <a:srgbClr val="A53010"/>
              </a:buClr>
            </a:pPr>
            <a:r>
              <a:rPr lang="en-GB" sz="2800" dirty="0">
                <a:latin typeface="Seagull Hv BT" panose="0209080305050A020404" pitchFamily="18" charset="0"/>
                <a:ea typeface="Times New Roman" panose="02020603050405020304" pitchFamily="18" charset="0"/>
                <a:cs typeface="Times New Roman" panose="02020603050405020304" pitchFamily="18" charset="0"/>
              </a:rPr>
              <a:t>In this context, sustainability is about the ability of the environment, </a:t>
            </a:r>
            <a:r>
              <a:rPr lang="en-GB" sz="2800" u="sng" dirty="0">
                <a:latin typeface="Seagull Hv BT" panose="0209080305050A020404" pitchFamily="18" charset="0"/>
                <a:ea typeface="Times New Roman" panose="02020603050405020304" pitchFamily="18" charset="0"/>
                <a:cs typeface="Times New Roman" panose="02020603050405020304" pitchFamily="18" charset="0"/>
              </a:rPr>
              <a:t>based on usage by corporate </a:t>
            </a:r>
            <a:r>
              <a:rPr lang="en-GB" sz="2800" u="sng" dirty="0" smtClean="0">
                <a:latin typeface="Seagull Hv BT" panose="0209080305050A020404" pitchFamily="18" charset="0"/>
                <a:ea typeface="Times New Roman" panose="02020603050405020304" pitchFamily="18" charset="0"/>
                <a:cs typeface="Times New Roman" panose="02020603050405020304" pitchFamily="18" charset="0"/>
              </a:rPr>
              <a:t>leaders and their entities,</a:t>
            </a:r>
            <a:r>
              <a:rPr lang="en-GB" sz="2800" dirty="0" smtClean="0">
                <a:latin typeface="Seagull Hv BT" panose="0209080305050A020404" pitchFamily="18" charset="0"/>
                <a:ea typeface="Times New Roman" panose="02020603050405020304" pitchFamily="18" charset="0"/>
                <a:cs typeface="Times New Roman" panose="02020603050405020304" pitchFamily="18" charset="0"/>
              </a:rPr>
              <a:t> </a:t>
            </a:r>
            <a:r>
              <a:rPr lang="en-GB" sz="2800" dirty="0">
                <a:latin typeface="Seagull Hv BT" panose="0209080305050A020404" pitchFamily="18" charset="0"/>
                <a:ea typeface="Times New Roman" panose="02020603050405020304" pitchFamily="18" charset="0"/>
                <a:cs typeface="Times New Roman" panose="02020603050405020304" pitchFamily="18" charset="0"/>
              </a:rPr>
              <a:t>to meet the needs of the present generation without compromising the ability of future generation to meet their own needs (</a:t>
            </a:r>
            <a:r>
              <a:rPr lang="en-GB" sz="2800" dirty="0" err="1">
                <a:latin typeface="Seagull Hv BT" panose="0209080305050A020404" pitchFamily="18" charset="0"/>
                <a:ea typeface="Times New Roman" panose="02020603050405020304" pitchFamily="18" charset="0"/>
                <a:cs typeface="Times New Roman" panose="02020603050405020304" pitchFamily="18" charset="0"/>
              </a:rPr>
              <a:t>Brundtland</a:t>
            </a:r>
            <a:r>
              <a:rPr lang="en-GB" sz="2800" dirty="0">
                <a:latin typeface="Seagull Hv BT" panose="0209080305050A020404" pitchFamily="18" charset="0"/>
                <a:ea typeface="Times New Roman" panose="02020603050405020304" pitchFamily="18" charset="0"/>
                <a:cs typeface="Times New Roman" panose="02020603050405020304" pitchFamily="18" charset="0"/>
              </a:rPr>
              <a:t>, 1987</a:t>
            </a:r>
            <a:r>
              <a:rPr lang="en-GB" sz="2800" dirty="0" smtClean="0">
                <a:latin typeface="Seagull Hv BT" panose="0209080305050A020404" pitchFamily="18" charset="0"/>
                <a:ea typeface="Times New Roman" panose="02020603050405020304" pitchFamily="18" charset="0"/>
                <a:cs typeface="Times New Roman" panose="02020603050405020304" pitchFamily="18" charset="0"/>
              </a:rPr>
              <a:t>). Let generational equity rule!</a:t>
            </a:r>
          </a:p>
          <a:p>
            <a:pPr algn="just">
              <a:lnSpc>
                <a:spcPct val="150000"/>
              </a:lnSpc>
              <a:buClr>
                <a:srgbClr val="A53010"/>
              </a:buClr>
            </a:pPr>
            <a:endParaRPr lang="en-GB" sz="3000" dirty="0">
              <a:latin typeface="Seagull Hv BT" panose="0209080305050A020404" pitchFamily="18" charset="0"/>
              <a:ea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2381822" y="6422174"/>
            <a:ext cx="7619999" cy="365125"/>
          </a:xfrm>
        </p:spPr>
        <p:txBody>
          <a:bodyPr/>
          <a:lstStyle/>
          <a:p>
            <a:r>
              <a:rPr lang="en-US" dirty="0" smtClean="0"/>
              <a:t>ETICAN'S </a:t>
            </a:r>
            <a:r>
              <a:rPr lang="en-US" dirty="0" err="1" smtClean="0"/>
              <a:t>Inaugura</a:t>
            </a:r>
            <a:r>
              <a:rPr lang="en-US" dirty="0" smtClean="0"/>
              <a:t> Lecture Series Titled: Sustainability and the Future of Financial Reporting delivered by  Dr. Abel Aig. </a:t>
            </a:r>
            <a:r>
              <a:rPr lang="en-US" dirty="0" err="1" smtClean="0"/>
              <a:t>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8266593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571" y="65989"/>
            <a:ext cx="10741041" cy="668070"/>
          </a:xfrm>
        </p:spPr>
        <p:txBody>
          <a:bodyPr>
            <a:noAutofit/>
          </a:bodyPr>
          <a:lstStyle/>
          <a:p>
            <a:pPr marL="342900" lvl="0" indent="-342900" algn="ctr">
              <a:spcBef>
                <a:spcPts val="1000"/>
              </a:spcBef>
            </a:pPr>
            <a:r>
              <a:rPr lang="en-US" sz="2800" b="1" dirty="0">
                <a:solidFill>
                  <a:prstClr val="black">
                    <a:lumMod val="75000"/>
                    <a:lumOff val="25000"/>
                  </a:prstClr>
                </a:solidFill>
                <a:latin typeface="Seagull Hv BT" panose="0209080305050A020404" pitchFamily="18" charset="0"/>
              </a:rPr>
              <a:t>SUSTAINABILITY &amp; THE TRAGEDY OF THE COMMONS(CONTD)</a:t>
            </a:r>
            <a:endParaRPr lang="en-US" sz="2800" b="1" dirty="0">
              <a:latin typeface="Seagull Hv BT" panose="0209080305050A020404" pitchFamily="18" charset="0"/>
            </a:endParaRPr>
          </a:p>
        </p:txBody>
      </p:sp>
      <p:sp>
        <p:nvSpPr>
          <p:cNvPr id="3" name="Content Placeholder 2"/>
          <p:cNvSpPr>
            <a:spLocks noGrp="1"/>
          </p:cNvSpPr>
          <p:nvPr>
            <p:ph idx="1"/>
          </p:nvPr>
        </p:nvSpPr>
        <p:spPr>
          <a:xfrm>
            <a:off x="348793" y="904974"/>
            <a:ext cx="11453566" cy="5882326"/>
          </a:xfrm>
        </p:spPr>
        <p:txBody>
          <a:bodyPr>
            <a:noAutofit/>
          </a:bodyPr>
          <a:lstStyle/>
          <a:p>
            <a:pPr algn="just">
              <a:lnSpc>
                <a:spcPct val="150000"/>
              </a:lnSpc>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To achieve this, </a:t>
            </a:r>
            <a:r>
              <a:rPr lang="en-GB" sz="2800" dirty="0" err="1"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Elkington</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(1974) and </a:t>
            </a:r>
            <a:r>
              <a:rPr lang="en-GB" sz="2800" dirty="0" err="1">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Elkington</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(2018) hold that business entities must be </a:t>
            </a:r>
            <a:r>
              <a:rPr lang="en-GB" sz="2800" u="sng"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socially responsible</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through the demonstrable pursuit of environmental, social and governance (ESG) initiatives that will guarantee the sustainability of the business now and in the future. </a:t>
            </a:r>
          </a:p>
          <a:p>
            <a:pPr lvl="0" algn="just">
              <a:lnSpc>
                <a:spcPct val="150000"/>
              </a:lnSpc>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With Sustainability, the philosophy of corporate entities should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be </a:t>
            </a:r>
            <a:r>
              <a:rPr lang="en-GB" sz="2800"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people,</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2800"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planet</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and </a:t>
            </a:r>
            <a:r>
              <a:rPr lang="en-GB" sz="2800" u="sng"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profit</a:t>
            </a:r>
            <a:r>
              <a:rPr lang="en-GB" sz="28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 (prosperity); they should not make profit at the expense of society!</a:t>
            </a:r>
          </a:p>
          <a:p>
            <a:pPr marL="0" lvl="0" indent="0" algn="just">
              <a:lnSpc>
                <a:spcPct val="150000"/>
              </a:lnSpc>
              <a:buClr>
                <a:srgbClr val="A53010"/>
              </a:buClr>
              <a:buNone/>
            </a:pPr>
            <a:endParaRPr lang="en-GB" sz="4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marL="0" indent="0" algn="just">
              <a:lnSpc>
                <a:spcPct val="150000"/>
              </a:lnSpc>
              <a:spcAft>
                <a:spcPts val="800"/>
              </a:spcAft>
              <a:buNone/>
            </a:pPr>
            <a:endParaRPr lang="en-US" sz="2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7595981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8862" y="131975"/>
            <a:ext cx="10397765" cy="772998"/>
          </a:xfrm>
        </p:spPr>
        <p:txBody>
          <a:bodyPr>
            <a:noAutofit/>
          </a:bodyPr>
          <a:lstStyle/>
          <a:p>
            <a:pPr lvl="0" algn="just">
              <a:lnSpc>
                <a:spcPct val="150000"/>
              </a:lnSpc>
              <a:spcBef>
                <a:spcPts val="1000"/>
              </a:spcBef>
              <a:spcAft>
                <a:spcPts val="800"/>
              </a:spcAft>
              <a:buClr>
                <a:srgbClr val="A53010"/>
              </a:buClr>
            </a:pPr>
            <a:r>
              <a:rPr lang="en-GB"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THRUST </a:t>
            </a:r>
            <a:r>
              <a:rPr lang="en-GB"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OF SUSTAINABILITY REPORTING </a:t>
            </a:r>
            <a:br>
              <a:rPr lang="en-GB"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br>
            <a:endParaRPr lang="en-US" sz="8000" dirty="0">
              <a:latin typeface="Seagull Hv BT" panose="0209080305050A020404" pitchFamily="18" charset="0"/>
            </a:endParaRPr>
          </a:p>
        </p:txBody>
      </p:sp>
      <p:sp>
        <p:nvSpPr>
          <p:cNvPr id="3" name="Content Placeholder 2"/>
          <p:cNvSpPr>
            <a:spLocks noGrp="1"/>
          </p:cNvSpPr>
          <p:nvPr>
            <p:ph idx="1"/>
          </p:nvPr>
        </p:nvSpPr>
        <p:spPr>
          <a:xfrm>
            <a:off x="395927" y="1018094"/>
            <a:ext cx="11500700" cy="5665509"/>
          </a:xfrm>
        </p:spPr>
        <p:txBody>
          <a:bodyPr>
            <a:noAutofit/>
          </a:bodyPr>
          <a:lstStyle/>
          <a:p>
            <a:pPr algn="just">
              <a:lnSpc>
                <a:spcPct val="150000"/>
              </a:lnSpc>
              <a:spcAft>
                <a:spcPts val="800"/>
              </a:spcAft>
              <a:buClr>
                <a:srgbClr val="A53010"/>
              </a:buClr>
            </a:pPr>
            <a:r>
              <a:rPr lang="en-GB" sz="2800" dirty="0">
                <a:latin typeface="Seagull Hv BT" panose="0209080305050A020404" pitchFamily="18" charset="0"/>
                <a:ea typeface="Times New Roman" panose="02020603050405020304" pitchFamily="18" charset="0"/>
                <a:cs typeface="Times New Roman" panose="02020603050405020304" pitchFamily="18" charset="0"/>
              </a:rPr>
              <a:t>Accordingly, leaders with governance responsibility must manager their entities such that they are able to meet the needs of current and future stakeholders and capital providers. </a:t>
            </a:r>
          </a:p>
          <a:p>
            <a:pPr lvl="0" algn="just">
              <a:spcAft>
                <a:spcPts val="800"/>
              </a:spcAft>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Simply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put, sustainability encourages business managers to take a holistic look at </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their </a:t>
            </a:r>
            <a:endPar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spcAft>
                <a:spcPts val="800"/>
              </a:spcAft>
              <a:buClr>
                <a:srgbClr val="A53010"/>
              </a:buClr>
            </a:pP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entity’s economic activities, </a:t>
            </a:r>
            <a:endPar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spcAft>
                <a:spcPts val="800"/>
              </a:spcAft>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business model</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&amp; strategies</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endPar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algn="just">
              <a:lnSpc>
                <a:spcPct val="150000"/>
              </a:lnSpc>
              <a:buClr>
                <a:srgbClr val="A53010"/>
              </a:buClr>
            </a:pPr>
            <a:endParaRPr lang="en-GB" sz="2600" dirty="0" smtClean="0">
              <a:latin typeface="Seagull Hv BT" panose="0209080305050A020404" pitchFamily="18" charset="0"/>
              <a:ea typeface="Times New Roman" panose="02020603050405020304" pitchFamily="18" charset="0"/>
              <a:cs typeface="Times New Roman" panose="02020603050405020304" pitchFamily="18" charset="0"/>
            </a:endParaRPr>
          </a:p>
          <a:p>
            <a:pPr algn="just">
              <a:lnSpc>
                <a:spcPct val="150000"/>
              </a:lnSpc>
              <a:buClr>
                <a:srgbClr val="A53010"/>
              </a:buClr>
            </a:pPr>
            <a:endParaRPr lang="en-GB" sz="2400" dirty="0" smtClean="0">
              <a:latin typeface="Seagull Hv BT" panose="0209080305050A020404" pitchFamily="18" charset="0"/>
              <a:ea typeface="Times New Roman" panose="02020603050405020304" pitchFamily="18" charset="0"/>
              <a:cs typeface="Times New Roman" panose="02020603050405020304" pitchFamily="18" charset="0"/>
            </a:endParaRPr>
          </a:p>
          <a:p>
            <a:pPr algn="just">
              <a:lnSpc>
                <a:spcPct val="150000"/>
              </a:lnSpc>
              <a:buClr>
                <a:srgbClr val="A53010"/>
              </a:buClr>
            </a:pPr>
            <a:endParaRPr lang="en-US" sz="2400"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16598488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316" y="122549"/>
            <a:ext cx="11293312" cy="782424"/>
          </a:xfrm>
        </p:spPr>
        <p:txBody>
          <a:bodyPr>
            <a:noAutofit/>
          </a:bodyPr>
          <a:lstStyle/>
          <a:p>
            <a:pPr lvl="0" algn="just">
              <a:lnSpc>
                <a:spcPct val="150000"/>
              </a:lnSpc>
              <a:spcBef>
                <a:spcPts val="1000"/>
              </a:spcBef>
              <a:spcAft>
                <a:spcPts val="800"/>
              </a:spcAft>
              <a:buClr>
                <a:srgbClr val="A53010"/>
              </a:buClr>
            </a:pPr>
            <a:r>
              <a:rPr lang="en-GB"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THRUST </a:t>
            </a:r>
            <a:r>
              <a:rPr lang="en-GB"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OF SUSTAINABILITY </a:t>
            </a:r>
            <a:r>
              <a:rPr lang="en-GB"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REPORTING(</a:t>
            </a:r>
            <a:r>
              <a:rPr lang="en-GB" dirty="0" err="1"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contd</a:t>
            </a:r>
            <a:r>
              <a:rPr lang="en-GB"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r>
              <a:rPr lang="en-GB"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r>
            <a:br>
              <a:rPr lang="en-GB"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br>
            <a:endParaRPr lang="en-US" sz="8000" dirty="0">
              <a:latin typeface="Seagull Hv BT" panose="0209080305050A020404" pitchFamily="18" charset="0"/>
            </a:endParaRPr>
          </a:p>
        </p:txBody>
      </p:sp>
      <p:sp>
        <p:nvSpPr>
          <p:cNvPr id="3" name="Content Placeholder 2"/>
          <p:cNvSpPr>
            <a:spLocks noGrp="1"/>
          </p:cNvSpPr>
          <p:nvPr>
            <p:ph idx="1"/>
          </p:nvPr>
        </p:nvSpPr>
        <p:spPr>
          <a:xfrm>
            <a:off x="603315" y="1152907"/>
            <a:ext cx="11293311" cy="5615538"/>
          </a:xfrm>
        </p:spPr>
        <p:txBody>
          <a:bodyPr>
            <a:normAutofit fontScale="25000" lnSpcReduction="20000"/>
          </a:bodyPr>
          <a:lstStyle/>
          <a:p>
            <a:pPr lvl="1" algn="just">
              <a:lnSpc>
                <a:spcPct val="120000"/>
              </a:lnSpc>
              <a:spcAft>
                <a:spcPts val="800"/>
              </a:spcAft>
              <a:buClr>
                <a:srgbClr val="A53010"/>
              </a:buClr>
            </a:pPr>
            <a:r>
              <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values and personnel </a:t>
            </a: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policies; </a:t>
            </a:r>
          </a:p>
          <a:p>
            <a:pPr lvl="1" algn="just">
              <a:lnSpc>
                <a:spcPct val="120000"/>
              </a:lnSpc>
              <a:spcAft>
                <a:spcPts val="800"/>
              </a:spcAft>
              <a:buClr>
                <a:srgbClr val="A53010"/>
              </a:buClr>
            </a:pP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impact on </a:t>
            </a:r>
            <a:r>
              <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 </a:t>
            </a: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environment; </a:t>
            </a:r>
            <a:r>
              <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and </a:t>
            </a:r>
          </a:p>
          <a:p>
            <a:pPr lvl="1" algn="just">
              <a:lnSpc>
                <a:spcPct val="150000"/>
              </a:lnSpc>
              <a:spcAft>
                <a:spcPts val="800"/>
              </a:spcAft>
              <a:buClr>
                <a:srgbClr val="A53010"/>
              </a:buClr>
            </a:pPr>
            <a:r>
              <a:rPr lang="en-GB" sz="10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Engage in </a:t>
            </a:r>
            <a:r>
              <a:rPr lang="en-GB" sz="10800"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full disclosure</a:t>
            </a:r>
            <a:r>
              <a:rPr lang="en-GB" sz="10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of all information that will provide adequate comfort to diverse capital providers, existing and prospective investors as well as describe all risks associated with business including social, environmental and governance (ESG) risks. </a:t>
            </a:r>
          </a:p>
          <a:p>
            <a:pPr lvl="0" algn="just">
              <a:lnSpc>
                <a:spcPct val="150000"/>
              </a:lnSpc>
              <a:spcAft>
                <a:spcPts val="800"/>
              </a:spcAft>
              <a:buClr>
                <a:srgbClr val="A53010"/>
              </a:buClr>
            </a:pP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It is instructive to mention that these are </a:t>
            </a:r>
            <a:r>
              <a:rPr lang="en-GB" sz="12800"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all narrative non-financial information!</a:t>
            </a:r>
            <a:endParaRPr lang="en-GB" sz="11200"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endParaRPr lang="en-US" dirty="0"/>
          </a:p>
        </p:txBody>
      </p:sp>
      <p:sp>
        <p:nvSpPr>
          <p:cNvPr id="4" name="Footer Placeholder 3"/>
          <p:cNvSpPr>
            <a:spLocks noGrp="1"/>
          </p:cNvSpPr>
          <p:nvPr>
            <p:ph type="ftr" sz="quarter" idx="11"/>
          </p:nvPr>
        </p:nvSpPr>
        <p:spPr>
          <a:xfrm>
            <a:off x="2919151" y="5937845"/>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6770972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876" y="207389"/>
            <a:ext cx="11349871" cy="1216057"/>
          </a:xfrm>
        </p:spPr>
        <p:txBody>
          <a:bodyPr>
            <a:noAutofit/>
          </a:bodyPr>
          <a:lstStyle/>
          <a:p>
            <a:pPr algn="ctr"/>
            <a:r>
              <a:rPr lang="en-US" dirty="0">
                <a:latin typeface="Seagull Hv BT" panose="0209080305050A020404" pitchFamily="18" charset="0"/>
              </a:rPr>
              <a:t>IMPERATIVES OF NON-FINANCIAL INFORMATION IN CORPORATE REPORTING</a:t>
            </a:r>
            <a:endParaRPr lang="en-US" dirty="0"/>
          </a:p>
        </p:txBody>
      </p:sp>
      <p:sp>
        <p:nvSpPr>
          <p:cNvPr id="3" name="Content Placeholder 2"/>
          <p:cNvSpPr>
            <a:spLocks noGrp="1"/>
          </p:cNvSpPr>
          <p:nvPr>
            <p:ph idx="1"/>
          </p:nvPr>
        </p:nvSpPr>
        <p:spPr>
          <a:xfrm>
            <a:off x="659876" y="1423446"/>
            <a:ext cx="11321591" cy="5344999"/>
          </a:xfrm>
        </p:spPr>
        <p:txBody>
          <a:bodyPr>
            <a:noAutofit/>
          </a:bodyPr>
          <a:lstStyle/>
          <a:p>
            <a:pPr lvl="0" algn="just">
              <a:lnSpc>
                <a:spcPct val="150000"/>
              </a:lnSpc>
              <a:spcAft>
                <a:spcPts val="800"/>
              </a:spcAft>
              <a:buClr>
                <a:srgbClr val="A53010"/>
              </a:buClr>
            </a:pPr>
            <a:r>
              <a:rPr lang="en-GB" sz="2500" dirty="0" smtClean="0">
                <a:latin typeface="Seagull Hv BT" panose="0209080305050A020404" pitchFamily="18" charset="0"/>
                <a:ea typeface="Times New Roman" panose="02020603050405020304" pitchFamily="18" charset="0"/>
                <a:cs typeface="Times New Roman" panose="02020603050405020304" pitchFamily="18" charset="0"/>
              </a:rPr>
              <a:t>Thus, non-financial </a:t>
            </a:r>
            <a:r>
              <a:rPr lang="en-GB" sz="2500" dirty="0">
                <a:latin typeface="Seagull Hv BT" panose="0209080305050A020404" pitchFamily="18" charset="0"/>
                <a:ea typeface="Times New Roman" panose="02020603050405020304" pitchFamily="18" charset="0"/>
                <a:cs typeface="Times New Roman" panose="02020603050405020304" pitchFamily="18" charset="0"/>
              </a:rPr>
              <a:t>information refers to all non-quantitative information required by stakeholders </a:t>
            </a:r>
            <a:r>
              <a:rPr lang="en-GB" sz="2500" dirty="0" smtClean="0">
                <a:latin typeface="Seagull Hv BT" panose="0209080305050A020404" pitchFamily="18" charset="0"/>
                <a:ea typeface="Times New Roman" panose="02020603050405020304" pitchFamily="18" charset="0"/>
                <a:cs typeface="Times New Roman" panose="02020603050405020304" pitchFamily="18" charset="0"/>
              </a:rPr>
              <a:t>including </a:t>
            </a:r>
            <a:r>
              <a:rPr lang="en-GB" sz="2500" dirty="0">
                <a:latin typeface="Seagull Hv BT" panose="0209080305050A020404" pitchFamily="18" charset="0"/>
                <a:ea typeface="Times New Roman" panose="02020603050405020304" pitchFamily="18" charset="0"/>
                <a:cs typeface="Times New Roman" panose="02020603050405020304" pitchFamily="18" charset="0"/>
              </a:rPr>
              <a:t>board </a:t>
            </a:r>
            <a:r>
              <a:rPr lang="en-GB" sz="2500" dirty="0" smtClean="0">
                <a:latin typeface="Seagull Hv BT" panose="0209080305050A020404" pitchFamily="18" charset="0"/>
                <a:ea typeface="Times New Roman" panose="02020603050405020304" pitchFamily="18" charset="0"/>
                <a:cs typeface="Times New Roman" panose="02020603050405020304" pitchFamily="18" charset="0"/>
              </a:rPr>
              <a:t>composition, </a:t>
            </a:r>
            <a:r>
              <a:rPr lang="en-GB" sz="2500" dirty="0">
                <a:latin typeface="Seagull Hv BT" panose="0209080305050A020404" pitchFamily="18" charset="0"/>
                <a:ea typeface="Times New Roman" panose="02020603050405020304" pitchFamily="18" charset="0"/>
                <a:cs typeface="Times New Roman" panose="02020603050405020304" pitchFamily="18" charset="0"/>
              </a:rPr>
              <a:t>diversity, duality in position, firm characteristics, corporate </a:t>
            </a:r>
            <a:r>
              <a:rPr lang="en-GB" sz="2500" dirty="0" smtClean="0">
                <a:latin typeface="Seagull Hv BT" panose="0209080305050A020404" pitchFamily="18" charset="0"/>
                <a:ea typeface="Times New Roman" panose="02020603050405020304" pitchFamily="18" charset="0"/>
                <a:cs typeface="Times New Roman" panose="02020603050405020304" pitchFamily="18" charset="0"/>
              </a:rPr>
              <a:t>culture, CSR practices and </a:t>
            </a:r>
            <a:r>
              <a:rPr lang="en-GB" sz="2500" dirty="0">
                <a:latin typeface="Seagull Hv BT" panose="0209080305050A020404" pitchFamily="18" charset="0"/>
                <a:ea typeface="Times New Roman" panose="02020603050405020304" pitchFamily="18" charset="0"/>
                <a:cs typeface="Times New Roman" panose="02020603050405020304" pitchFamily="18" charset="0"/>
              </a:rPr>
              <a:t>ownership </a:t>
            </a:r>
            <a:r>
              <a:rPr lang="en-GB" sz="2500" dirty="0" smtClean="0">
                <a:latin typeface="Seagull Hv BT" panose="0209080305050A020404" pitchFamily="18" charset="0"/>
                <a:ea typeface="Times New Roman" panose="02020603050405020304" pitchFamily="18" charset="0"/>
                <a:cs typeface="Times New Roman" panose="02020603050405020304" pitchFamily="18" charset="0"/>
              </a:rPr>
              <a:t>structure.</a:t>
            </a:r>
            <a:endParaRPr lang="en-GB" sz="2500" strike="sngStrike"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algn="just">
              <a:lnSpc>
                <a:spcPct val="150000"/>
              </a:lnSpc>
              <a:spcAft>
                <a:spcPts val="800"/>
              </a:spcAft>
              <a:buClr>
                <a:srgbClr val="A53010"/>
              </a:buClr>
            </a:pPr>
            <a:r>
              <a:rPr lang="en-GB" sz="2500" dirty="0">
                <a:latin typeface="Seagull Hv BT" panose="0209080305050A020404" pitchFamily="18" charset="0"/>
                <a:ea typeface="Calibri" panose="020F0502020204030204" pitchFamily="34" charset="0"/>
              </a:rPr>
              <a:t>Today, stakeholders need </a:t>
            </a:r>
            <a:r>
              <a:rPr lang="en-GB" sz="2500" dirty="0" smtClean="0">
                <a:latin typeface="Seagull Hv BT" panose="0209080305050A020404" pitchFamily="18" charset="0"/>
                <a:ea typeface="Calibri" panose="020F0502020204030204" pitchFamily="34" charset="0"/>
              </a:rPr>
              <a:t>these information to enable </a:t>
            </a:r>
            <a:r>
              <a:rPr lang="en-GB" sz="2500" dirty="0">
                <a:latin typeface="Seagull Hv BT" panose="0209080305050A020404" pitchFamily="18" charset="0"/>
                <a:ea typeface="Calibri" panose="020F0502020204030204" pitchFamily="34" charset="0"/>
              </a:rPr>
              <a:t>them decide to invest or divest from an entity; patronise or boycott its products; grant or deny it trade and long term credits; supply or deny it access to crucial raw materials based on their individual ETHICAL persuasion.  </a:t>
            </a:r>
          </a:p>
          <a:p>
            <a:endParaRPr lang="en-US" sz="1100" dirty="0"/>
          </a:p>
        </p:txBody>
      </p:sp>
      <p:sp>
        <p:nvSpPr>
          <p:cNvPr id="4" name="Footer Placeholder 3"/>
          <p:cNvSpPr>
            <a:spLocks noGrp="1"/>
          </p:cNvSpPr>
          <p:nvPr>
            <p:ph type="ftr" sz="quarter" idx="11"/>
          </p:nvPr>
        </p:nvSpPr>
        <p:spPr>
          <a:xfrm>
            <a:off x="2524811" y="6492875"/>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4492705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608" y="160257"/>
            <a:ext cx="11331017" cy="1159496"/>
          </a:xfrm>
        </p:spPr>
        <p:txBody>
          <a:bodyPr>
            <a:normAutofit fontScale="90000"/>
          </a:bodyPr>
          <a:lstStyle/>
          <a:p>
            <a:pPr algn="ctr"/>
            <a:r>
              <a:rPr lang="en-US" dirty="0" smtClean="0">
                <a:latin typeface="Seagull Hv BT" panose="0209080305050A020404" pitchFamily="18" charset="0"/>
              </a:rPr>
              <a:t>IMPERATIVES OF NON-FINANCIAL INFORMATION IN CORPORATE REPORTING(CONTD)</a:t>
            </a:r>
            <a:endParaRPr lang="en-US" dirty="0">
              <a:latin typeface="Seagull Hv BT" panose="0209080305050A020404" pitchFamily="18" charset="0"/>
            </a:endParaRPr>
          </a:p>
        </p:txBody>
      </p:sp>
      <p:sp>
        <p:nvSpPr>
          <p:cNvPr id="3" name="Content Placeholder 2"/>
          <p:cNvSpPr>
            <a:spLocks noGrp="1"/>
          </p:cNvSpPr>
          <p:nvPr>
            <p:ph idx="1"/>
          </p:nvPr>
        </p:nvSpPr>
        <p:spPr>
          <a:xfrm>
            <a:off x="678731" y="1451728"/>
            <a:ext cx="11217896" cy="5307291"/>
          </a:xfrm>
        </p:spPr>
        <p:txBody>
          <a:bodyPr>
            <a:normAutofit fontScale="25000" lnSpcReduction="20000"/>
          </a:bodyPr>
          <a:lstStyle/>
          <a:p>
            <a:pPr algn="just">
              <a:lnSpc>
                <a:spcPct val="150000"/>
              </a:lnSpc>
              <a:spcAft>
                <a:spcPts val="800"/>
              </a:spcAft>
              <a:buClr>
                <a:srgbClr val="A53010"/>
              </a:buClr>
            </a:pP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 </a:t>
            </a:r>
            <a:r>
              <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army of ethical investors called </a:t>
            </a:r>
            <a:r>
              <a:rPr lang="en-GB" sz="11200" u="sng"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Socially Responsible Investors</a:t>
            </a:r>
            <a:r>
              <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is growing! Investors are now interested in </a:t>
            </a: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impacts (outcomes) </a:t>
            </a:r>
            <a:r>
              <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instead of just </a:t>
            </a: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input-output</a:t>
            </a:r>
            <a:r>
              <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11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Material Non-financial information holds the ace.</a:t>
            </a:r>
          </a:p>
          <a:p>
            <a:pPr lvl="0" algn="just">
              <a:lnSpc>
                <a:spcPct val="150000"/>
              </a:lnSpc>
              <a:spcAft>
                <a:spcPts val="800"/>
              </a:spcAft>
              <a:buClr>
                <a:srgbClr val="A53010"/>
              </a:buClr>
            </a:pPr>
            <a:r>
              <a:rPr lang="en-GB" sz="12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Persuaded by </a:t>
            </a:r>
            <a:r>
              <a:rPr lang="en-GB" sz="12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 </a:t>
            </a:r>
            <a:r>
              <a:rPr lang="en-GB" sz="12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importance </a:t>
            </a:r>
            <a:r>
              <a:rPr lang="en-GB" sz="12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of non-financial information to </a:t>
            </a:r>
            <a:r>
              <a:rPr lang="en-GB" sz="12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decision making, the European Union, at the end of 2014, introduced the Non-Financial Reporting Directive </a:t>
            </a:r>
            <a:r>
              <a:rPr lang="en-GB" sz="12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2014/95/EU </a:t>
            </a:r>
            <a:endParaRPr lang="en-GB" sz="12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algn="just">
              <a:lnSpc>
                <a:spcPct val="150000"/>
              </a:lnSpc>
              <a:spcAft>
                <a:spcPts val="800"/>
              </a:spcAft>
              <a:buClr>
                <a:srgbClr val="A53010"/>
              </a:buClr>
            </a:pPr>
            <a:endParaRPr lang="en-GB" sz="11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0" algn="just">
              <a:lnSpc>
                <a:spcPct val="150000"/>
              </a:lnSpc>
              <a:spcAft>
                <a:spcPts val="800"/>
              </a:spcAft>
              <a:buClr>
                <a:srgbClr val="A53010"/>
              </a:buClr>
            </a:pPr>
            <a:r>
              <a:rPr lang="en-GB" sz="3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t>
            </a:r>
          </a:p>
          <a:p>
            <a:endParaRPr lang="en-US" dirty="0"/>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4560984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8862" y="245098"/>
            <a:ext cx="10397765" cy="1159496"/>
          </a:xfrm>
        </p:spPr>
        <p:txBody>
          <a:bodyPr>
            <a:normAutofit fontScale="90000"/>
          </a:bodyPr>
          <a:lstStyle/>
          <a:p>
            <a:pPr algn="ctr"/>
            <a:r>
              <a:rPr lang="en-US" dirty="0" smtClean="0">
                <a:latin typeface="Seagull Hv BT" panose="0209080305050A020404" pitchFamily="18" charset="0"/>
              </a:rPr>
              <a:t>IMPERATIVES OF NON-FINANCIAL INFORMATION IN CORPORATE REPORTING(CONTD)</a:t>
            </a:r>
            <a:endParaRPr lang="en-US" dirty="0">
              <a:latin typeface="Seagull Hv BT" panose="0209080305050A020404" pitchFamily="18" charset="0"/>
            </a:endParaRPr>
          </a:p>
        </p:txBody>
      </p:sp>
      <p:sp>
        <p:nvSpPr>
          <p:cNvPr id="3" name="Content Placeholder 2"/>
          <p:cNvSpPr>
            <a:spLocks noGrp="1"/>
          </p:cNvSpPr>
          <p:nvPr>
            <p:ph idx="1"/>
          </p:nvPr>
        </p:nvSpPr>
        <p:spPr>
          <a:xfrm>
            <a:off x="593889" y="1404594"/>
            <a:ext cx="11302737" cy="5354425"/>
          </a:xfrm>
        </p:spPr>
        <p:txBody>
          <a:bodyPr>
            <a:noAutofit/>
          </a:bodyPr>
          <a:lstStyle/>
          <a:p>
            <a:pPr lvl="0" algn="just">
              <a:lnSpc>
                <a:spcPct val="150000"/>
              </a:lnSpc>
              <a:spcAft>
                <a:spcPts val="800"/>
              </a:spcAft>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This EU directive requ</a:t>
            </a:r>
            <a:r>
              <a:rPr lang="en-GB" sz="28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ires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 disclosure of non-financial information matters that relate to business operations by entities with more than 500 employees with effect from </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Dec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6, 2016. </a:t>
            </a:r>
            <a:endPar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0" algn="just">
              <a:lnSpc>
                <a:spcPct val="150000"/>
              </a:lnSpc>
              <a:spcAft>
                <a:spcPts val="800"/>
              </a:spcAft>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Following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 EU’s </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directive, GRI(2018) estimated that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6,000 European public-interest entities </a:t>
            </a: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would </a:t>
            </a:r>
            <a:r>
              <a:rPr lang="en-GB" sz="28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publish their sustainability reports in 2018 covering financial year 2017-2018. </a:t>
            </a:r>
            <a:endParaRPr lang="en-US"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a:p>
            <a:endParaRPr lang="en-US" sz="2400" dirty="0">
              <a:latin typeface="Seagull Hv BT" panose="0209080305050A0204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4105627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693" y="179109"/>
            <a:ext cx="11029361" cy="1272619"/>
          </a:xfrm>
        </p:spPr>
        <p:txBody>
          <a:bodyPr>
            <a:normAutofit/>
          </a:bodyPr>
          <a:lstStyle/>
          <a:p>
            <a:pPr algn="ctr"/>
            <a:r>
              <a:rPr lang="en-US" dirty="0">
                <a:latin typeface="Seagull Hv BT" panose="0209080305050A020404" pitchFamily="18" charset="0"/>
              </a:rPr>
              <a:t>IMPERATIVES OF NON-FINANCIAL INFORMATION IN CORPORATE REPORTING(CONTD)</a:t>
            </a:r>
            <a:endParaRPr lang="en-US" dirty="0"/>
          </a:p>
        </p:txBody>
      </p:sp>
      <p:sp>
        <p:nvSpPr>
          <p:cNvPr id="3" name="Content Placeholder 2"/>
          <p:cNvSpPr>
            <a:spLocks noGrp="1"/>
          </p:cNvSpPr>
          <p:nvPr>
            <p:ph idx="1"/>
          </p:nvPr>
        </p:nvSpPr>
        <p:spPr>
          <a:xfrm>
            <a:off x="612742" y="1649691"/>
            <a:ext cx="11293312" cy="4851242"/>
          </a:xfrm>
        </p:spPr>
        <p:txBody>
          <a:bodyPr>
            <a:normAutofit fontScale="92500" lnSpcReduction="20000"/>
          </a:bodyPr>
          <a:lstStyle/>
          <a:p>
            <a:pPr lvl="0" algn="just">
              <a:lnSpc>
                <a:spcPct val="150000"/>
              </a:lnSpc>
              <a:spcAft>
                <a:spcPts val="800"/>
              </a:spcAft>
              <a:buClr>
                <a:srgbClr val="A53010"/>
              </a:buClr>
            </a:pPr>
            <a:r>
              <a:rPr lang="en-GB" sz="30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The absence of these material non-financial information in the current GPFSs, </a:t>
            </a:r>
            <a:r>
              <a:rPr lang="en-GB" sz="3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 implies that there is a </a:t>
            </a:r>
            <a:r>
              <a:rPr lang="en-GB" sz="3000" b="1" u="sng"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disconnect</a:t>
            </a:r>
            <a:r>
              <a:rPr lang="en-GB" sz="3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 between current </a:t>
            </a:r>
            <a:r>
              <a:rPr lang="en-GB" sz="30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financial </a:t>
            </a:r>
            <a:r>
              <a:rPr lang="en-GB" sz="30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reporting practices and stakeholders’ information needs.</a:t>
            </a:r>
          </a:p>
          <a:p>
            <a:pPr lvl="0" algn="just">
              <a:lnSpc>
                <a:spcPct val="150000"/>
              </a:lnSpc>
              <a:spcAft>
                <a:spcPts val="800"/>
              </a:spcAft>
              <a:buClr>
                <a:srgbClr val="A53010"/>
              </a:buClr>
            </a:pP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To address this problem, there is need to align current </a:t>
            </a:r>
            <a:r>
              <a:rPr lang="en-GB" sz="28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financial </a:t>
            </a: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reporting practices with stakeholders’ information needs by </a:t>
            </a:r>
            <a:r>
              <a:rPr lang="en-GB" sz="28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evolving </a:t>
            </a: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an ideal </a:t>
            </a:r>
            <a:r>
              <a:rPr lang="en-GB" sz="28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Corporate </a:t>
            </a:r>
            <a:r>
              <a:rPr lang="en-GB"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reporting framework. </a:t>
            </a:r>
            <a:r>
              <a:rPr lang="en-US" sz="28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Here lies the imperative of Sustainability Reporting</a:t>
            </a:r>
          </a:p>
          <a:p>
            <a:endParaRPr lang="en-US" dirty="0"/>
          </a:p>
        </p:txBody>
      </p:sp>
      <p:sp>
        <p:nvSpPr>
          <p:cNvPr id="4" name="Footer Placeholder 3"/>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8174849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7123" y="284745"/>
            <a:ext cx="9967489" cy="780484"/>
          </a:xfrm>
        </p:spPr>
        <p:txBody>
          <a:bodyPr>
            <a:normAutofit fontScale="90000"/>
          </a:bodyPr>
          <a:lstStyle/>
          <a:p>
            <a:r>
              <a:rPr lang="en-US" b="1" dirty="0" smtClean="0">
                <a:latin typeface="Seagull Hv BT" panose="0209080305050A020404" pitchFamily="18" charset="0"/>
              </a:rPr>
              <a:t>GLOBAL INTEREST IN SUSTAINABILITY REPORTING</a:t>
            </a:r>
            <a:endParaRPr lang="en-US" b="1" dirty="0">
              <a:latin typeface="Seagull Hv BT" panose="0209080305050A020404" pitchFamily="18" charset="0"/>
            </a:endParaRPr>
          </a:p>
        </p:txBody>
      </p:sp>
      <p:sp>
        <p:nvSpPr>
          <p:cNvPr id="3" name="Content Placeholder 2"/>
          <p:cNvSpPr>
            <a:spLocks noGrp="1"/>
          </p:cNvSpPr>
          <p:nvPr>
            <p:ph idx="1"/>
          </p:nvPr>
        </p:nvSpPr>
        <p:spPr>
          <a:xfrm>
            <a:off x="490195" y="1187777"/>
            <a:ext cx="11425285" cy="5439266"/>
          </a:xfrm>
        </p:spPr>
        <p:txBody>
          <a:bodyPr>
            <a:noAutofit/>
          </a:bodyPr>
          <a:lstStyle/>
          <a:p>
            <a:pPr algn="just">
              <a:lnSpc>
                <a:spcPct val="150000"/>
              </a:lnSpc>
              <a:spcAft>
                <a:spcPts val="1000"/>
              </a:spcAft>
            </a:pPr>
            <a:r>
              <a:rPr lang="en-GB" sz="2800" dirty="0">
                <a:latin typeface="Seagull Hv BT" panose="0209080305050A020404" pitchFamily="18" charset="0"/>
                <a:ea typeface="Calibri" panose="020F0502020204030204" pitchFamily="34" charset="0"/>
                <a:cs typeface="Times New Roman" panose="02020603050405020304" pitchFamily="18" charset="0"/>
              </a:rPr>
              <a:t>Sustainability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reporting has assumed global importance because </a:t>
            </a:r>
            <a:r>
              <a:rPr lang="en-GB" sz="2800" dirty="0">
                <a:latin typeface="Seagull Hv BT" panose="0209080305050A020404" pitchFamily="18" charset="0"/>
                <a:ea typeface="Calibri" panose="020F0502020204030204" pitchFamily="34" charset="0"/>
                <a:cs typeface="Times New Roman" panose="02020603050405020304" pitchFamily="18" charset="0"/>
              </a:rPr>
              <a:t>of the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high </a:t>
            </a:r>
            <a:r>
              <a:rPr lang="en-GB" sz="2800" dirty="0">
                <a:latin typeface="Seagull Hv BT" panose="0209080305050A020404" pitchFamily="18" charset="0"/>
                <a:ea typeface="Calibri" panose="020F0502020204030204" pitchFamily="34" charset="0"/>
                <a:cs typeface="Times New Roman" panose="02020603050405020304" pitchFamily="18" charset="0"/>
              </a:rPr>
              <a:t>rate of deforestation,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destruction of the ecosystem, climate </a:t>
            </a:r>
            <a:r>
              <a:rPr lang="en-GB" sz="2800" dirty="0">
                <a:latin typeface="Seagull Hv BT" panose="0209080305050A020404" pitchFamily="18" charset="0"/>
                <a:ea typeface="Calibri" panose="020F0502020204030204" pitchFamily="34" charset="0"/>
                <a:cs typeface="Times New Roman" panose="02020603050405020304" pitchFamily="18" charset="0"/>
              </a:rPr>
              <a:t>change and global warming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caused, </a:t>
            </a:r>
            <a:r>
              <a:rPr lang="en-GB" sz="2800" dirty="0">
                <a:latin typeface="Seagull Hv BT" panose="0209080305050A020404" pitchFamily="18" charset="0"/>
                <a:ea typeface="Calibri" panose="020F0502020204030204" pitchFamily="34" charset="0"/>
                <a:cs typeface="Times New Roman" panose="02020603050405020304" pitchFamily="18" charset="0"/>
              </a:rPr>
              <a:t>in the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main, </a:t>
            </a:r>
            <a:r>
              <a:rPr lang="en-GB" sz="2800" dirty="0">
                <a:latin typeface="Seagull Hv BT" panose="0209080305050A020404" pitchFamily="18" charset="0"/>
                <a:ea typeface="Calibri" panose="020F0502020204030204" pitchFamily="34" charset="0"/>
                <a:cs typeface="Times New Roman" panose="02020603050405020304" pitchFamily="18" charset="0"/>
              </a:rPr>
              <a:t>by the productive activities of organizations for which they take little or no responsibility</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 </a:t>
            </a:r>
          </a:p>
          <a:p>
            <a:pPr algn="just">
              <a:lnSpc>
                <a:spcPct val="150000"/>
              </a:lnSpc>
              <a:spcAft>
                <a:spcPts val="1000"/>
              </a:spcAft>
            </a:pPr>
            <a:r>
              <a:rPr lang="en-GB" sz="2800" dirty="0" smtClean="0">
                <a:latin typeface="Seagull Hv BT" panose="0209080305050A020404" pitchFamily="18" charset="0"/>
                <a:ea typeface="Calibri" panose="020F0502020204030204" pitchFamily="34" charset="0"/>
                <a:cs typeface="Times New Roman" panose="02020603050405020304" pitchFamily="18" charset="0"/>
              </a:rPr>
              <a:t>This unfettered </a:t>
            </a:r>
            <a:r>
              <a:rPr lang="en-GB" sz="2800" dirty="0">
                <a:latin typeface="Seagull Hv BT" panose="0209080305050A020404" pitchFamily="18" charset="0"/>
                <a:ea typeface="Calibri" panose="020F0502020204030204" pitchFamily="34" charset="0"/>
                <a:cs typeface="Times New Roman" panose="02020603050405020304" pitchFamily="18" charset="0"/>
              </a:rPr>
              <a:t>interaction of business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entities with </a:t>
            </a:r>
            <a:r>
              <a:rPr lang="en-GB" sz="2800" dirty="0">
                <a:latin typeface="Seagull Hv BT" panose="0209080305050A020404" pitchFamily="18" charset="0"/>
                <a:ea typeface="Calibri" panose="020F0502020204030204" pitchFamily="34" charset="0"/>
                <a:cs typeface="Times New Roman" panose="02020603050405020304" pitchFamily="18" charset="0"/>
              </a:rPr>
              <a:t>natural environment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is leading </a:t>
            </a:r>
            <a:r>
              <a:rPr lang="en-GB" sz="2800" dirty="0">
                <a:latin typeface="Seagull Hv BT" panose="0209080305050A020404" pitchFamily="18" charset="0"/>
                <a:ea typeface="Calibri" panose="020F0502020204030204" pitchFamily="34" charset="0"/>
                <a:cs typeface="Times New Roman" panose="02020603050405020304" pitchFamily="18" charset="0"/>
              </a:rPr>
              <a:t>to depletion of </a:t>
            </a:r>
            <a:r>
              <a:rPr lang="en-GB" sz="2800" dirty="0" smtClean="0">
                <a:latin typeface="Seagull Hv BT" panose="0209080305050A020404" pitchFamily="18" charset="0"/>
                <a:ea typeface="Calibri" panose="020F0502020204030204" pitchFamily="34" charset="0"/>
                <a:cs typeface="Times New Roman" panose="02020603050405020304" pitchFamily="18" charset="0"/>
              </a:rPr>
              <a:t>resources,</a:t>
            </a:r>
            <a:r>
              <a:rPr lang="en-GB" sz="2800"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 </a:t>
            </a:r>
            <a:r>
              <a:rPr lang="en-GB" sz="2800"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harming individuals and environment and endangering the planet</a:t>
            </a:r>
            <a:endParaRPr lang="en-GB" sz="2800" dirty="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a:xfrm>
            <a:off x="2626919" y="6385082"/>
            <a:ext cx="7619999" cy="365125"/>
          </a:xfrm>
        </p:spPr>
        <p:txBody>
          <a:bodyPr/>
          <a:lstStyle/>
          <a:p>
            <a:r>
              <a:rPr lang="en-US" dirty="0" smtClean="0"/>
              <a:t>ETICAN'S </a:t>
            </a:r>
            <a:r>
              <a:rPr lang="en-US" dirty="0" err="1" smtClean="0"/>
              <a:t>Inaugura</a:t>
            </a:r>
            <a:r>
              <a:rPr lang="en-US" dirty="0" smtClean="0"/>
              <a:t> Lecture Series Titled: Sustainability and the Future of Financial Reporting delivered by  Dr. Abel Aig. </a:t>
            </a:r>
            <a:r>
              <a:rPr lang="en-US" dirty="0" err="1" smtClean="0"/>
              <a:t>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479371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047" y="133915"/>
            <a:ext cx="11274458" cy="1053861"/>
          </a:xfrm>
        </p:spPr>
        <p:txBody>
          <a:bodyPr>
            <a:normAutofit fontScale="90000"/>
          </a:bodyPr>
          <a:lstStyle/>
          <a:p>
            <a:pPr algn="ctr"/>
            <a:r>
              <a:rPr lang="en-US" b="1" dirty="0" smtClean="0">
                <a:latin typeface="Seagull Hv BT" panose="0209080305050A020404" pitchFamily="18" charset="0"/>
              </a:rPr>
              <a:t>GLOBAL INTEREST &amp; INITIATIVES IN SUSTAINABILITY REPORTING</a:t>
            </a:r>
            <a:endParaRPr lang="en-US" b="1" dirty="0">
              <a:latin typeface="Seagull Hv BT" panose="0209080305050A020404" pitchFamily="18" charset="0"/>
            </a:endParaRPr>
          </a:p>
        </p:txBody>
      </p:sp>
      <p:sp>
        <p:nvSpPr>
          <p:cNvPr id="3" name="Content Placeholder 2"/>
          <p:cNvSpPr>
            <a:spLocks noGrp="1"/>
          </p:cNvSpPr>
          <p:nvPr>
            <p:ph idx="1"/>
          </p:nvPr>
        </p:nvSpPr>
        <p:spPr>
          <a:xfrm>
            <a:off x="857839" y="1187777"/>
            <a:ext cx="11334161" cy="5344998"/>
          </a:xfrm>
        </p:spPr>
        <p:txBody>
          <a:bodyPr>
            <a:noAutofit/>
          </a:bodyPr>
          <a:lstStyle/>
          <a:p>
            <a:pPr algn="just">
              <a:lnSpc>
                <a:spcPct val="150000"/>
              </a:lnSpc>
              <a:spcAft>
                <a:spcPts val="1000"/>
              </a:spcAft>
            </a:pPr>
            <a:r>
              <a:rPr lang="en-GB" sz="2800" b="1" dirty="0" smtClean="0">
                <a:latin typeface="Seagull Hv BT" panose="0209080305050A020404" pitchFamily="18" charset="0"/>
                <a:ea typeface="Calibri" panose="020F0502020204030204" pitchFamily="34" charset="0"/>
                <a:cs typeface="Times New Roman" panose="02020603050405020304" pitchFamily="18" charset="0"/>
              </a:rPr>
              <a:t>Globally</a:t>
            </a:r>
            <a:r>
              <a:rPr lang="en-GB" sz="2800" b="1" dirty="0">
                <a:latin typeface="Seagull Hv BT" panose="0209080305050A020404" pitchFamily="18" charset="0"/>
                <a:ea typeface="Calibri" panose="020F0502020204030204" pitchFamily="34" charset="0"/>
                <a:cs typeface="Times New Roman" panose="02020603050405020304" pitchFamily="18" charset="0"/>
              </a:rPr>
              <a:t>, there is a dearth of resources for survival of human beings, as the population of the world, according to </a:t>
            </a:r>
            <a:r>
              <a:rPr lang="en-GB" sz="28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UNFPA</a:t>
            </a:r>
            <a:r>
              <a:rPr lang="en-GB" sz="2800" b="1" dirty="0">
                <a:latin typeface="Seagull Hv BT" panose="0209080305050A020404" pitchFamily="18" charset="0"/>
                <a:ea typeface="Calibri" panose="020F0502020204030204" pitchFamily="34" charset="0"/>
                <a:cs typeface="Times New Roman" panose="02020603050405020304" pitchFamily="18" charset="0"/>
              </a:rPr>
              <a:t> (2017), is expected to hit the 8.5billion mark in 2030. It was </a:t>
            </a:r>
            <a:r>
              <a:rPr lang="en-GB" sz="2800" b="1" dirty="0" smtClean="0">
                <a:solidFill>
                  <a:schemeClr val="tx1">
                    <a:lumMod val="95000"/>
                    <a:lumOff val="5000"/>
                  </a:schemeClr>
                </a:solidFill>
                <a:latin typeface="Seagull Hv BT" panose="0209080305050A020404" pitchFamily="18" charset="0"/>
                <a:ea typeface="Calibri" panose="020F0502020204030204" pitchFamily="34" charset="0"/>
                <a:cs typeface="Times New Roman" panose="02020603050405020304" pitchFamily="18" charset="0"/>
              </a:rPr>
              <a:t>7.87</a:t>
            </a:r>
            <a:r>
              <a:rPr lang="en-GB" sz="2800" b="1" dirty="0" smtClean="0">
                <a:solidFill>
                  <a:srgbClr val="00B050"/>
                </a:solidFill>
                <a:latin typeface="Seagull Hv BT" panose="0209080305050A020404" pitchFamily="18" charset="0"/>
                <a:ea typeface="Calibri" panose="020F0502020204030204" pitchFamily="34" charset="0"/>
                <a:cs typeface="Times New Roman" panose="02020603050405020304" pitchFamily="18" charset="0"/>
              </a:rPr>
              <a:t> </a:t>
            </a:r>
            <a:r>
              <a:rPr lang="en-GB" sz="2800" b="1" dirty="0">
                <a:latin typeface="Seagull Hv BT" panose="0209080305050A020404" pitchFamily="18" charset="0"/>
                <a:ea typeface="Calibri" panose="020F0502020204030204" pitchFamily="34" charset="0"/>
                <a:cs typeface="Times New Roman" panose="02020603050405020304" pitchFamily="18" charset="0"/>
              </a:rPr>
              <a:t>billion in </a:t>
            </a:r>
            <a:r>
              <a:rPr lang="en-GB" sz="2800" b="1" dirty="0" smtClean="0">
                <a:latin typeface="Seagull Hv BT" panose="0209080305050A020404" pitchFamily="18" charset="0"/>
                <a:ea typeface="Calibri" panose="020F0502020204030204" pitchFamily="34" charset="0"/>
                <a:cs typeface="Times New Roman" panose="02020603050405020304" pitchFamily="18" charset="0"/>
              </a:rPr>
              <a:t>2021. </a:t>
            </a:r>
            <a:endParaRPr lang="en-GB" sz="2800" b="1" dirty="0">
              <a:latin typeface="Seagull Hv BT" panose="0209080305050A020404" pitchFamily="18" charset="0"/>
              <a:ea typeface="Calibri" panose="020F0502020204030204" pitchFamily="34" charset="0"/>
              <a:cs typeface="Times New Roman" panose="02020603050405020304" pitchFamily="18" charset="0"/>
            </a:endParaRPr>
          </a:p>
          <a:p>
            <a:pPr algn="just">
              <a:lnSpc>
                <a:spcPct val="150000"/>
              </a:lnSpc>
              <a:spcAft>
                <a:spcPts val="1000"/>
              </a:spcAft>
            </a:pPr>
            <a:r>
              <a:rPr lang="en-GB"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The launch of the Sustainable Dev</a:t>
            </a:r>
            <a:r>
              <a:rPr lang="en-GB" sz="28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rPr>
              <a:t>elopment </a:t>
            </a:r>
            <a:r>
              <a:rPr lang="en-GB" sz="28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Goals (SDGs) in 2015 is associated with the desire </a:t>
            </a:r>
            <a:r>
              <a:rPr lang="en-GB" sz="28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to </a:t>
            </a:r>
            <a:r>
              <a:rPr lang="en-GB" sz="2800" b="1" dirty="0">
                <a:latin typeface="Seagull Hv BT" panose="0209080305050A020404" pitchFamily="18" charset="0"/>
                <a:ea typeface="Calibri" panose="020F0502020204030204" pitchFamily="34" charset="0"/>
                <a:cs typeface="Times New Roman" panose="02020603050405020304" pitchFamily="18" charset="0"/>
              </a:rPr>
              <a:t>Preserve the earth and its capacity to sustain human lives (</a:t>
            </a:r>
            <a:r>
              <a:rPr lang="en-GB" sz="2800" b="1" dirty="0" err="1">
                <a:latin typeface="Seagull Hv BT" panose="0209080305050A020404" pitchFamily="18" charset="0"/>
                <a:ea typeface="Calibri" panose="020F0502020204030204" pitchFamily="34" charset="0"/>
                <a:cs typeface="Times New Roman" panose="02020603050405020304" pitchFamily="18" charset="0"/>
              </a:rPr>
              <a:t>Echobu</a:t>
            </a:r>
            <a:r>
              <a:rPr lang="en-GB" sz="2800" b="1" dirty="0">
                <a:latin typeface="Seagull Hv BT" panose="0209080305050A020404" pitchFamily="18" charset="0"/>
                <a:ea typeface="Calibri" panose="020F0502020204030204" pitchFamily="34" charset="0"/>
                <a:cs typeface="Times New Roman" panose="02020603050405020304" pitchFamily="18" charset="0"/>
              </a:rPr>
              <a:t>, </a:t>
            </a:r>
            <a:r>
              <a:rPr lang="en-GB" sz="2800" b="1" dirty="0" err="1">
                <a:latin typeface="Seagull Hv BT" panose="0209080305050A020404" pitchFamily="18" charset="0"/>
                <a:ea typeface="Calibri" panose="020F0502020204030204" pitchFamily="34" charset="0"/>
                <a:cs typeface="Times New Roman" panose="02020603050405020304" pitchFamily="18" charset="0"/>
              </a:rPr>
              <a:t>Okika</a:t>
            </a:r>
            <a:r>
              <a:rPr lang="en-GB" sz="2800" b="1" dirty="0">
                <a:latin typeface="Seagull Hv BT" panose="0209080305050A020404" pitchFamily="18" charset="0"/>
                <a:ea typeface="Calibri" panose="020F0502020204030204" pitchFamily="34" charset="0"/>
                <a:cs typeface="Times New Roman" panose="02020603050405020304" pitchFamily="18" charset="0"/>
              </a:rPr>
              <a:t>, &amp; </a:t>
            </a:r>
            <a:r>
              <a:rPr lang="en-GB" sz="2800" b="1" dirty="0" err="1">
                <a:latin typeface="Seagull Hv BT" panose="0209080305050A020404" pitchFamily="18" charset="0"/>
                <a:ea typeface="Calibri" panose="020F0502020204030204" pitchFamily="34" charset="0"/>
                <a:cs typeface="Times New Roman" panose="02020603050405020304" pitchFamily="18" charset="0"/>
              </a:rPr>
              <a:t>Mailafia</a:t>
            </a:r>
            <a:r>
              <a:rPr lang="en-GB" sz="2800" b="1" dirty="0">
                <a:latin typeface="Seagull Hv BT" panose="0209080305050A020404" pitchFamily="18" charset="0"/>
                <a:ea typeface="Calibri" panose="020F0502020204030204" pitchFamily="34" charset="0"/>
                <a:cs typeface="Times New Roman" panose="02020603050405020304" pitchFamily="18" charset="0"/>
              </a:rPr>
              <a:t>, 2017). </a:t>
            </a:r>
          </a:p>
          <a:p>
            <a:pPr algn="just">
              <a:lnSpc>
                <a:spcPct val="150000"/>
              </a:lnSpc>
              <a:spcAft>
                <a:spcPts val="1000"/>
              </a:spcAft>
            </a:pPr>
            <a:endParaRPr lang="en-US" sz="2800" b="1" dirty="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a:xfrm>
            <a:off x="4050367" y="6167650"/>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9346097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3509" y="171623"/>
            <a:ext cx="10114961" cy="1025581"/>
          </a:xfrm>
        </p:spPr>
        <p:txBody>
          <a:bodyPr>
            <a:normAutofit fontScale="90000"/>
          </a:bodyPr>
          <a:lstStyle/>
          <a:p>
            <a:pPr algn="ctr"/>
            <a:r>
              <a:rPr lang="en-US" sz="3200" b="1" dirty="0">
                <a:solidFill>
                  <a:prstClr val="black">
                    <a:lumMod val="85000"/>
                    <a:lumOff val="15000"/>
                  </a:prstClr>
                </a:solidFill>
                <a:latin typeface="Seagull Hv BT" panose="0209080305050A020404" pitchFamily="18" charset="0"/>
              </a:rPr>
              <a:t>GLOBAL INTEREST &amp; INITIATIVES IN SUSTAINABILITY </a:t>
            </a:r>
            <a:r>
              <a:rPr lang="en-US" sz="3200" b="1" dirty="0" smtClean="0">
                <a:solidFill>
                  <a:prstClr val="black">
                    <a:lumMod val="85000"/>
                    <a:lumOff val="15000"/>
                  </a:prstClr>
                </a:solidFill>
                <a:latin typeface="Seagull Hv BT" panose="0209080305050A020404" pitchFamily="18" charset="0"/>
              </a:rPr>
              <a:t>REPORTING (CONTD)</a:t>
            </a:r>
            <a:r>
              <a:rPr lang="en-US" sz="4000" b="1" dirty="0" smtClean="0">
                <a:latin typeface="Seagull Hv BT" panose="0209080305050A020404" pitchFamily="18" charset="0"/>
              </a:rPr>
              <a:t> </a:t>
            </a:r>
            <a:endParaRPr lang="en-US" sz="4000" b="1" dirty="0">
              <a:latin typeface="Seagull Hv BT" panose="0209080305050A020404" pitchFamily="18" charset="0"/>
            </a:endParaRPr>
          </a:p>
        </p:txBody>
      </p:sp>
      <p:sp>
        <p:nvSpPr>
          <p:cNvPr id="3" name="Content Placeholder 2"/>
          <p:cNvSpPr>
            <a:spLocks noGrp="1"/>
          </p:cNvSpPr>
          <p:nvPr>
            <p:ph idx="1"/>
          </p:nvPr>
        </p:nvSpPr>
        <p:spPr>
          <a:xfrm>
            <a:off x="678731" y="1310327"/>
            <a:ext cx="11302738" cy="5307290"/>
          </a:xfrm>
        </p:spPr>
        <p:txBody>
          <a:bodyPr>
            <a:noAutofit/>
          </a:bodyPr>
          <a:lstStyle/>
          <a:p>
            <a:r>
              <a:rPr lang="en-GB" sz="3200" dirty="0" smtClean="0">
                <a:latin typeface="Seagull Hv BT" panose="0209080305050A020404" pitchFamily="18" charset="0"/>
                <a:ea typeface="Calibri" panose="020F0502020204030204" pitchFamily="34" charset="0"/>
              </a:rPr>
              <a:t>Some </a:t>
            </a:r>
            <a:r>
              <a:rPr lang="en-GB" sz="3200" dirty="0">
                <a:latin typeface="Seagull Hv BT" panose="0209080305050A020404" pitchFamily="18" charset="0"/>
                <a:ea typeface="Calibri" panose="020F0502020204030204" pitchFamily="34" charset="0"/>
              </a:rPr>
              <a:t>initiatives by various </a:t>
            </a:r>
            <a:r>
              <a:rPr lang="en-GB" sz="3200" dirty="0" smtClean="0">
                <a:latin typeface="Seagull Hv BT" panose="0209080305050A020404" pitchFamily="18" charset="0"/>
                <a:ea typeface="Calibri" panose="020F0502020204030204" pitchFamily="34" charset="0"/>
              </a:rPr>
              <a:t>governments across the globe </a:t>
            </a:r>
            <a:r>
              <a:rPr lang="en-GB" sz="3200" dirty="0">
                <a:latin typeface="Seagull Hv BT" panose="0209080305050A020404" pitchFamily="18" charset="0"/>
                <a:ea typeface="Calibri" panose="020F0502020204030204" pitchFamily="34" charset="0"/>
              </a:rPr>
              <a:t>to </a:t>
            </a:r>
            <a:r>
              <a:rPr lang="en-GB" sz="3200" dirty="0" smtClean="0">
                <a:latin typeface="Seagull Hv BT" panose="0209080305050A020404" pitchFamily="18" charset="0"/>
                <a:ea typeface="Calibri" panose="020F0502020204030204" pitchFamily="34" charset="0"/>
              </a:rPr>
              <a:t>promote sustainability </a:t>
            </a:r>
            <a:r>
              <a:rPr lang="en-GB" sz="3200" dirty="0">
                <a:latin typeface="Seagull Hv BT" panose="0209080305050A020404" pitchFamily="18" charset="0"/>
                <a:ea typeface="Calibri" panose="020F0502020204030204" pitchFamily="34" charset="0"/>
              </a:rPr>
              <a:t>development </a:t>
            </a:r>
            <a:r>
              <a:rPr lang="en-GB" sz="3200" dirty="0" smtClean="0">
                <a:latin typeface="Seagull Hv BT" panose="0209080305050A020404" pitchFamily="18" charset="0"/>
                <a:ea typeface="Calibri" panose="020F0502020204030204" pitchFamily="34" charset="0"/>
              </a:rPr>
              <a:t>include: </a:t>
            </a:r>
          </a:p>
          <a:p>
            <a:pPr lvl="1"/>
            <a:r>
              <a:rPr lang="en-GB" sz="2800" dirty="0" smtClean="0">
                <a:latin typeface="Seagull Hv BT" panose="0209080305050A020404" pitchFamily="18" charset="0"/>
                <a:ea typeface="Calibri" panose="020F0502020204030204" pitchFamily="34" charset="0"/>
              </a:rPr>
              <a:t>the </a:t>
            </a:r>
            <a:r>
              <a:rPr lang="en-GB" sz="2800" dirty="0">
                <a:latin typeface="Seagull Hv BT" panose="0209080305050A020404" pitchFamily="18" charset="0"/>
                <a:ea typeface="Calibri" panose="020F0502020204030204" pitchFamily="34" charset="0"/>
              </a:rPr>
              <a:t>Rio Declaration (1992</a:t>
            </a:r>
            <a:r>
              <a:rPr lang="en-GB" sz="2800" dirty="0" smtClean="0">
                <a:latin typeface="Seagull Hv BT" panose="0209080305050A020404" pitchFamily="18" charset="0"/>
                <a:ea typeface="Calibri" panose="020F0502020204030204" pitchFamily="34" charset="0"/>
              </a:rPr>
              <a:t>);  </a:t>
            </a:r>
          </a:p>
          <a:p>
            <a:pPr lvl="1"/>
            <a:r>
              <a:rPr lang="en-GB" sz="2800" dirty="0" smtClean="0">
                <a:latin typeface="Seagull Hv BT" panose="0209080305050A020404" pitchFamily="18" charset="0"/>
                <a:ea typeface="Calibri" panose="020F0502020204030204" pitchFamily="34" charset="0"/>
              </a:rPr>
              <a:t>the </a:t>
            </a:r>
            <a:r>
              <a:rPr lang="en-GB" sz="2800" dirty="0">
                <a:latin typeface="Seagull Hv BT" panose="0209080305050A020404" pitchFamily="18" charset="0"/>
                <a:ea typeface="Calibri" panose="020F0502020204030204" pitchFamily="34" charset="0"/>
              </a:rPr>
              <a:t>Kyoto Protocol (1997</a:t>
            </a:r>
            <a:r>
              <a:rPr lang="en-GB" sz="2800" dirty="0" smtClean="0">
                <a:latin typeface="Seagull Hv BT" panose="0209080305050A020404" pitchFamily="18" charset="0"/>
                <a:ea typeface="Calibri" panose="020F0502020204030204" pitchFamily="34" charset="0"/>
              </a:rPr>
              <a:t>); </a:t>
            </a:r>
          </a:p>
          <a:p>
            <a:pPr lvl="1"/>
            <a:r>
              <a:rPr lang="en-GB" sz="2800" dirty="0" smtClean="0">
                <a:latin typeface="Seagull Hv BT" panose="0209080305050A020404" pitchFamily="18" charset="0"/>
                <a:ea typeface="Calibri" panose="020F0502020204030204" pitchFamily="34" charset="0"/>
              </a:rPr>
              <a:t>Millennium </a:t>
            </a:r>
            <a:r>
              <a:rPr lang="en-GB" sz="2800" dirty="0">
                <a:latin typeface="Seagull Hv BT" panose="0209080305050A020404" pitchFamily="18" charset="0"/>
                <a:ea typeface="Calibri" panose="020F0502020204030204" pitchFamily="34" charset="0"/>
              </a:rPr>
              <a:t>Summit (2000</a:t>
            </a:r>
            <a:r>
              <a:rPr lang="en-GB" sz="2800" dirty="0" smtClean="0">
                <a:latin typeface="Seagull Hv BT" panose="0209080305050A020404" pitchFamily="18" charset="0"/>
                <a:ea typeface="Calibri" panose="020F0502020204030204" pitchFamily="34" charset="0"/>
              </a:rPr>
              <a:t>);</a:t>
            </a:r>
          </a:p>
          <a:p>
            <a:pPr lvl="1"/>
            <a:r>
              <a:rPr lang="en-GB" sz="2800" dirty="0" smtClean="0">
                <a:latin typeface="Seagull Hv BT" panose="0209080305050A020404" pitchFamily="18" charset="0"/>
                <a:ea typeface="Calibri" panose="020F0502020204030204" pitchFamily="34" charset="0"/>
              </a:rPr>
              <a:t>The Johannesburg </a:t>
            </a:r>
            <a:r>
              <a:rPr lang="en-GB" sz="2800" dirty="0">
                <a:latin typeface="Seagull Hv BT" panose="0209080305050A020404" pitchFamily="18" charset="0"/>
                <a:ea typeface="Calibri" panose="020F0502020204030204" pitchFamily="34" charset="0"/>
              </a:rPr>
              <a:t>World Summit (2002</a:t>
            </a:r>
            <a:r>
              <a:rPr lang="en-GB" sz="2800" dirty="0" smtClean="0">
                <a:latin typeface="Seagull Hv BT" panose="0209080305050A020404" pitchFamily="18" charset="0"/>
                <a:ea typeface="Calibri" panose="020F0502020204030204" pitchFamily="34" charset="0"/>
              </a:rPr>
              <a:t>); </a:t>
            </a:r>
          </a:p>
          <a:p>
            <a:pPr lvl="1" algn="just">
              <a:lnSpc>
                <a:spcPct val="150000"/>
              </a:lnSpc>
            </a:pPr>
            <a:r>
              <a:rPr lang="en-GB" sz="2800" dirty="0" smtClean="0">
                <a:latin typeface="Seagull Hv BT" panose="0209080305050A020404" pitchFamily="18" charset="0"/>
                <a:ea typeface="Calibri" panose="020F0502020204030204" pitchFamily="34" charset="0"/>
              </a:rPr>
              <a:t>The New York Summit in 2015 which produced the </a:t>
            </a:r>
            <a:r>
              <a:rPr lang="en-GB" sz="2800" dirty="0">
                <a:latin typeface="Seagull Hv BT" panose="0209080305050A020404" pitchFamily="18" charset="0"/>
                <a:ea typeface="Calibri" panose="020F0502020204030204" pitchFamily="34" charset="0"/>
              </a:rPr>
              <a:t>2030 Agenda for Sustainable Development and its 17 </a:t>
            </a:r>
            <a:r>
              <a:rPr lang="en-GB" sz="2800" dirty="0" smtClean="0">
                <a:latin typeface="Seagull Hv BT" panose="0209080305050A020404" pitchFamily="18" charset="0"/>
                <a:ea typeface="Calibri" panose="020F0502020204030204" pitchFamily="34" charset="0"/>
              </a:rPr>
              <a:t>SDGs; and </a:t>
            </a:r>
          </a:p>
          <a:p>
            <a:pPr lvl="1"/>
            <a:r>
              <a:rPr lang="en-GB" sz="2800" dirty="0" smtClean="0">
                <a:latin typeface="Seagull Hv BT" panose="0209080305050A020404" pitchFamily="18" charset="0"/>
                <a:ea typeface="Calibri" panose="020F0502020204030204" pitchFamily="34" charset="0"/>
              </a:rPr>
              <a:t>The 2021 Glasgow COP 26 on Climate Change </a:t>
            </a:r>
          </a:p>
        </p:txBody>
      </p:sp>
      <p:sp>
        <p:nvSpPr>
          <p:cNvPr id="4" name="Footer Placeholder 3"/>
          <p:cNvSpPr>
            <a:spLocks noGrp="1"/>
          </p:cNvSpPr>
          <p:nvPr>
            <p:ph type="ftr" sz="quarter" idx="11"/>
          </p:nvPr>
        </p:nvSpPr>
        <p:spPr/>
        <p:txBody>
          <a:bodyPr/>
          <a:lstStyle/>
          <a:p>
            <a:r>
              <a:rPr lang="en-US" dirty="0" smtClean="0"/>
              <a:t>ETICAN'S Inaugural Lecture Series Titled: Sustainability and the Future of Financial Reporting delivered by  Dr. Abel Aig. </a:t>
            </a:r>
            <a:r>
              <a:rPr lang="en-US" dirty="0" err="1" smtClean="0"/>
              <a:t>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38988212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7715" y="275318"/>
            <a:ext cx="10114961" cy="1035009"/>
          </a:xfrm>
        </p:spPr>
        <p:txBody>
          <a:bodyPr>
            <a:normAutofit fontScale="90000"/>
          </a:bodyPr>
          <a:lstStyle/>
          <a:p>
            <a:pPr algn="ctr"/>
            <a:r>
              <a:rPr lang="en-US" sz="2900" b="1" dirty="0">
                <a:solidFill>
                  <a:prstClr val="black">
                    <a:lumMod val="85000"/>
                    <a:lumOff val="15000"/>
                  </a:prstClr>
                </a:solidFill>
                <a:latin typeface="Seagull Hv BT" panose="0209080305050A020404" pitchFamily="18" charset="0"/>
              </a:rPr>
              <a:t>GLOBAL INTEREST &amp; INITIATIVES IN SUSTAINABILITY REPORTING (CONTD)</a:t>
            </a:r>
            <a:r>
              <a:rPr lang="en-US" b="1" dirty="0">
                <a:solidFill>
                  <a:prstClr val="black">
                    <a:lumMod val="85000"/>
                    <a:lumOff val="15000"/>
                  </a:prstClr>
                </a:solidFill>
                <a:latin typeface="Seagull Hv BT" panose="0209080305050A020404" pitchFamily="18" charset="0"/>
              </a:rPr>
              <a:t> </a:t>
            </a:r>
            <a:r>
              <a:rPr lang="en-US" sz="4000" b="1" dirty="0" smtClean="0">
                <a:latin typeface="Seagull Hv BT" panose="0209080305050A020404" pitchFamily="18" charset="0"/>
              </a:rPr>
              <a:t> </a:t>
            </a:r>
            <a:endParaRPr lang="en-US" sz="4000" b="1" dirty="0">
              <a:latin typeface="Seagull Hv BT" panose="0209080305050A020404" pitchFamily="18" charset="0"/>
            </a:endParaRPr>
          </a:p>
        </p:txBody>
      </p:sp>
      <p:sp>
        <p:nvSpPr>
          <p:cNvPr id="3" name="Content Placeholder 2"/>
          <p:cNvSpPr>
            <a:spLocks noGrp="1"/>
          </p:cNvSpPr>
          <p:nvPr>
            <p:ph idx="1"/>
          </p:nvPr>
        </p:nvSpPr>
        <p:spPr>
          <a:xfrm>
            <a:off x="678731" y="1310327"/>
            <a:ext cx="11302738" cy="5307290"/>
          </a:xfrm>
        </p:spPr>
        <p:txBody>
          <a:bodyPr>
            <a:noAutofit/>
          </a:bodyPr>
          <a:lstStyle/>
          <a:p>
            <a:pPr algn="just"/>
            <a:r>
              <a:rPr lang="en-GB" sz="4000" dirty="0" smtClean="0">
                <a:latin typeface="Seagull Hv BT" panose="0209080305050A020404" pitchFamily="18" charset="0"/>
                <a:ea typeface="Calibri" panose="020F0502020204030204" pitchFamily="34" charset="0"/>
              </a:rPr>
              <a:t>The </a:t>
            </a:r>
            <a:r>
              <a:rPr lang="en-GB" sz="4000" dirty="0">
                <a:latin typeface="Seagull Hv BT" panose="0209080305050A020404" pitchFamily="18" charset="0"/>
                <a:ea typeface="Calibri" panose="020F0502020204030204" pitchFamily="34" charset="0"/>
              </a:rPr>
              <a:t>common </a:t>
            </a:r>
            <a:r>
              <a:rPr lang="en-GB" sz="4000" dirty="0" smtClean="0">
                <a:latin typeface="Seagull Hv BT" panose="0209080305050A020404" pitchFamily="18" charset="0"/>
                <a:ea typeface="Calibri" panose="020F0502020204030204" pitchFamily="34" charset="0"/>
              </a:rPr>
              <a:t>messages </a:t>
            </a:r>
            <a:r>
              <a:rPr lang="en-GB" sz="4000" dirty="0">
                <a:latin typeface="Seagull Hv BT" panose="0209080305050A020404" pitchFamily="18" charset="0"/>
                <a:ea typeface="Calibri" panose="020F0502020204030204" pitchFamily="34" charset="0"/>
              </a:rPr>
              <a:t>in these summits </a:t>
            </a:r>
            <a:r>
              <a:rPr lang="en-GB" sz="4000" dirty="0" smtClean="0">
                <a:latin typeface="Seagull Hv BT" panose="0209080305050A020404" pitchFamily="18" charset="0"/>
                <a:ea typeface="Calibri" panose="020F0502020204030204" pitchFamily="34" charset="0"/>
              </a:rPr>
              <a:t>are</a:t>
            </a:r>
            <a:r>
              <a:rPr lang="en-GB" sz="3600" dirty="0">
                <a:solidFill>
                  <a:prstClr val="black">
                    <a:lumMod val="75000"/>
                    <a:lumOff val="25000"/>
                  </a:prstClr>
                </a:solidFill>
                <a:latin typeface="Seagull Hv BT" panose="0209080305050A020404" pitchFamily="18" charset="0"/>
                <a:ea typeface="Calibri" panose="020F0502020204030204" pitchFamily="34" charset="0"/>
              </a:rPr>
              <a:t> the need to</a:t>
            </a:r>
            <a:r>
              <a:rPr lang="en-GB" sz="4000" dirty="0" smtClean="0">
                <a:latin typeface="Seagull Hv BT" panose="0209080305050A020404" pitchFamily="18" charset="0"/>
                <a:ea typeface="Calibri" panose="020F0502020204030204" pitchFamily="34" charset="0"/>
              </a:rPr>
              <a:t> </a:t>
            </a:r>
          </a:p>
          <a:p>
            <a:pPr lvl="1" algn="just"/>
            <a:r>
              <a:rPr lang="en-GB" sz="3600" dirty="0" smtClean="0">
                <a:latin typeface="Seagull Hv BT" panose="0209080305050A020404" pitchFamily="18" charset="0"/>
                <a:ea typeface="Calibri" panose="020F0502020204030204" pitchFamily="34" charset="0"/>
              </a:rPr>
              <a:t>create </a:t>
            </a:r>
            <a:r>
              <a:rPr lang="en-GB" sz="3600" dirty="0">
                <a:latin typeface="Seagull Hv BT" panose="0209080305050A020404" pitchFamily="18" charset="0"/>
                <a:ea typeface="Calibri" panose="020F0502020204030204" pitchFamily="34" charset="0"/>
              </a:rPr>
              <a:t>awareness on how the activities of organizations </a:t>
            </a:r>
            <a:r>
              <a:rPr lang="en-GB" sz="3600" dirty="0" smtClean="0">
                <a:latin typeface="Seagull Hv BT" panose="0209080305050A020404" pitchFamily="18" charset="0"/>
                <a:ea typeface="Calibri" panose="020F0502020204030204" pitchFamily="34" charset="0"/>
              </a:rPr>
              <a:t>negatively impact </a:t>
            </a:r>
            <a:r>
              <a:rPr lang="en-GB" sz="3600" dirty="0">
                <a:latin typeface="Seagull Hv BT" panose="0209080305050A020404" pitchFamily="18" charset="0"/>
                <a:ea typeface="Calibri" panose="020F0502020204030204" pitchFamily="34" charset="0"/>
              </a:rPr>
              <a:t>everyone and </a:t>
            </a:r>
            <a:r>
              <a:rPr lang="en-GB" sz="3600" dirty="0" smtClean="0">
                <a:latin typeface="Seagull Hv BT" panose="0209080305050A020404" pitchFamily="18" charset="0"/>
                <a:ea typeface="Calibri" panose="020F0502020204030204" pitchFamily="34" charset="0"/>
              </a:rPr>
              <a:t>everything; </a:t>
            </a:r>
            <a:r>
              <a:rPr lang="en-GB" sz="3600" dirty="0">
                <a:latin typeface="Seagull Hv BT" panose="0209080305050A020404" pitchFamily="18" charset="0"/>
                <a:ea typeface="Calibri" panose="020F0502020204030204" pitchFamily="34" charset="0"/>
              </a:rPr>
              <a:t>and </a:t>
            </a:r>
            <a:endParaRPr lang="en-GB" sz="3600" dirty="0" smtClean="0">
              <a:latin typeface="Seagull Hv BT" panose="0209080305050A020404" pitchFamily="18" charset="0"/>
              <a:ea typeface="Calibri" panose="020F0502020204030204" pitchFamily="34" charset="0"/>
            </a:endParaRPr>
          </a:p>
          <a:p>
            <a:pPr lvl="1" algn="just"/>
            <a:r>
              <a:rPr lang="en-GB" sz="3600" dirty="0" smtClean="0">
                <a:latin typeface="Seagull Hv BT" panose="0209080305050A020404" pitchFamily="18" charset="0"/>
                <a:ea typeface="Calibri" panose="020F0502020204030204" pitchFamily="34" charset="0"/>
              </a:rPr>
              <a:t>take </a:t>
            </a:r>
            <a:r>
              <a:rPr lang="en-GB" sz="3600" dirty="0">
                <a:latin typeface="Seagull Hv BT" panose="0209080305050A020404" pitchFamily="18" charset="0"/>
                <a:ea typeface="Calibri" panose="020F0502020204030204" pitchFamily="34" charset="0"/>
              </a:rPr>
              <a:t>urgent measures not only to get organisations to pay for and abate their externalities but also to </a:t>
            </a:r>
            <a:r>
              <a:rPr lang="en-GB" sz="3600" u="sng" dirty="0">
                <a:latin typeface="Seagull Hv BT" panose="0209080305050A020404" pitchFamily="18" charset="0"/>
                <a:ea typeface="Calibri" panose="020F0502020204030204" pitchFamily="34" charset="0"/>
              </a:rPr>
              <a:t>save the earth.</a:t>
            </a:r>
            <a:r>
              <a:rPr lang="en-GB" sz="3600" dirty="0">
                <a:latin typeface="Seagull Hv BT" panose="0209080305050A020404" pitchFamily="18" charset="0"/>
                <a:ea typeface="Calibri" panose="020F0502020204030204" pitchFamily="34" charset="0"/>
              </a:rPr>
              <a:t> </a:t>
            </a:r>
            <a:endParaRPr lang="en-GB" sz="3600" dirty="0" smtClean="0">
              <a:latin typeface="Seagull Hv BT" panose="0209080305050A020404" pitchFamily="18" charset="0"/>
              <a:ea typeface="Calibri" panose="020F0502020204030204" pitchFamily="34" charset="0"/>
            </a:endParaRPr>
          </a:p>
          <a:p>
            <a:pPr marL="0" indent="0" algn="just">
              <a:buNone/>
            </a:pPr>
            <a:endParaRPr lang="en-GB" sz="3200" dirty="0" smtClean="0">
              <a:latin typeface="Seagull Hv BT" panose="0209080305050A020404" pitchFamily="18" charset="0"/>
              <a:ea typeface="Calibri" panose="020F0502020204030204" pitchFamily="34"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34634911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7715" y="275318"/>
            <a:ext cx="10114961" cy="1035009"/>
          </a:xfrm>
        </p:spPr>
        <p:txBody>
          <a:bodyPr>
            <a:normAutofit fontScale="90000"/>
          </a:bodyPr>
          <a:lstStyle/>
          <a:p>
            <a:pPr algn="ctr"/>
            <a:r>
              <a:rPr lang="en-US" sz="2900" b="1" dirty="0">
                <a:solidFill>
                  <a:prstClr val="black">
                    <a:lumMod val="85000"/>
                    <a:lumOff val="15000"/>
                  </a:prstClr>
                </a:solidFill>
                <a:latin typeface="Seagull Hv BT" panose="0209080305050A020404" pitchFamily="18" charset="0"/>
              </a:rPr>
              <a:t>GLOBAL INTEREST &amp; INITIATIVES IN SUSTAINABILITY REPORTING (CONTD)</a:t>
            </a:r>
            <a:r>
              <a:rPr lang="en-US" b="1" dirty="0">
                <a:solidFill>
                  <a:prstClr val="black">
                    <a:lumMod val="85000"/>
                    <a:lumOff val="15000"/>
                  </a:prstClr>
                </a:solidFill>
                <a:latin typeface="Seagull Hv BT" panose="0209080305050A020404" pitchFamily="18" charset="0"/>
              </a:rPr>
              <a:t> </a:t>
            </a:r>
            <a:r>
              <a:rPr lang="en-US" sz="4000" b="1" dirty="0" smtClean="0">
                <a:latin typeface="Seagull Hv BT" panose="0209080305050A020404" pitchFamily="18" charset="0"/>
              </a:rPr>
              <a:t> </a:t>
            </a:r>
            <a:endParaRPr lang="en-US" sz="4000" b="1" dirty="0">
              <a:latin typeface="Seagull Hv BT" panose="0209080305050A020404" pitchFamily="18" charset="0"/>
            </a:endParaRPr>
          </a:p>
        </p:txBody>
      </p:sp>
      <p:sp>
        <p:nvSpPr>
          <p:cNvPr id="3" name="Content Placeholder 2"/>
          <p:cNvSpPr>
            <a:spLocks noGrp="1"/>
          </p:cNvSpPr>
          <p:nvPr>
            <p:ph idx="1"/>
          </p:nvPr>
        </p:nvSpPr>
        <p:spPr>
          <a:xfrm>
            <a:off x="678731" y="1310327"/>
            <a:ext cx="11302738" cy="5307290"/>
          </a:xfrm>
        </p:spPr>
        <p:txBody>
          <a:bodyPr>
            <a:noAutofit/>
          </a:bodyPr>
          <a:lstStyle/>
          <a:p>
            <a:pPr marL="342900" lvl="2" indent="-342900" algn="just">
              <a:buClr>
                <a:srgbClr val="A53010"/>
              </a:buClr>
            </a:pPr>
            <a:r>
              <a:rPr lang="en-GB" sz="2800" dirty="0" smtClean="0">
                <a:solidFill>
                  <a:prstClr val="black">
                    <a:lumMod val="75000"/>
                    <a:lumOff val="25000"/>
                  </a:prstClr>
                </a:solidFill>
                <a:latin typeface="Seagull Hv BT" panose="0209080305050A020404" pitchFamily="18" charset="0"/>
                <a:ea typeface="Calibri" panose="020F0502020204030204" pitchFamily="34" charset="0"/>
              </a:rPr>
              <a:t>Pursuant to this, it was agreed that nations must </a:t>
            </a:r>
          </a:p>
          <a:p>
            <a:pPr marL="800100" lvl="3" indent="-342900" algn="just">
              <a:buClr>
                <a:srgbClr val="A53010"/>
              </a:buClr>
            </a:pP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go </a:t>
            </a:r>
            <a:r>
              <a:rPr lang="en-GB" sz="2600" dirty="0">
                <a:solidFill>
                  <a:prstClr val="black">
                    <a:lumMod val="75000"/>
                    <a:lumOff val="25000"/>
                  </a:prstClr>
                </a:solidFill>
                <a:latin typeface="Seagull Hv BT" panose="0209080305050A020404" pitchFamily="18" charset="0"/>
                <a:ea typeface="Calibri" panose="020F0502020204030204" pitchFamily="34" charset="0"/>
              </a:rPr>
              <a:t>beyond the numbers in </a:t>
            </a: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GPFSs </a:t>
            </a:r>
            <a:r>
              <a:rPr lang="en-GB" sz="2600" dirty="0">
                <a:solidFill>
                  <a:prstClr val="black">
                    <a:lumMod val="75000"/>
                    <a:lumOff val="25000"/>
                  </a:prstClr>
                </a:solidFill>
                <a:latin typeface="Seagull Hv BT" panose="0209080305050A020404" pitchFamily="18" charset="0"/>
                <a:ea typeface="Calibri" panose="020F0502020204030204" pitchFamily="34" charset="0"/>
              </a:rPr>
              <a:t>of corporate </a:t>
            </a: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entities; and </a:t>
            </a:r>
          </a:p>
          <a:p>
            <a:pPr marL="800100" lvl="3" indent="-342900" algn="just">
              <a:buClr>
                <a:srgbClr val="A53010"/>
              </a:buClr>
            </a:pP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push </a:t>
            </a:r>
            <a:r>
              <a:rPr lang="en-GB" sz="2600" dirty="0">
                <a:solidFill>
                  <a:prstClr val="black">
                    <a:lumMod val="75000"/>
                    <a:lumOff val="25000"/>
                  </a:prstClr>
                </a:solidFill>
                <a:latin typeface="Seagull Hv BT" panose="0209080305050A020404" pitchFamily="18" charset="0"/>
                <a:ea typeface="Calibri" panose="020F0502020204030204" pitchFamily="34" charset="0"/>
              </a:rPr>
              <a:t>for a reporting framework that will provide relevant and all-inclusive information on </a:t>
            </a:r>
            <a:endParaRPr lang="en-GB" sz="2600" dirty="0" smtClean="0">
              <a:solidFill>
                <a:prstClr val="black">
                  <a:lumMod val="75000"/>
                  <a:lumOff val="25000"/>
                </a:prstClr>
              </a:solidFill>
              <a:latin typeface="Seagull Hv BT" panose="0209080305050A020404" pitchFamily="18" charset="0"/>
              <a:ea typeface="Calibri" panose="020F0502020204030204" pitchFamily="34" charset="0"/>
            </a:endParaRPr>
          </a:p>
          <a:p>
            <a:pPr marL="1257300" lvl="4" indent="-342900" algn="just">
              <a:buClr>
                <a:srgbClr val="A53010"/>
              </a:buClr>
            </a:pP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how organizations are managed; </a:t>
            </a:r>
          </a:p>
          <a:p>
            <a:pPr marL="1257300" lvl="4" indent="-342900" algn="just">
              <a:buClr>
                <a:srgbClr val="A53010"/>
              </a:buClr>
            </a:pP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how </a:t>
            </a:r>
            <a:r>
              <a:rPr lang="en-GB" sz="2600" dirty="0">
                <a:solidFill>
                  <a:prstClr val="black">
                    <a:lumMod val="75000"/>
                    <a:lumOff val="25000"/>
                  </a:prstClr>
                </a:solidFill>
                <a:latin typeface="Seagull Hv BT" panose="0209080305050A020404" pitchFamily="18" charset="0"/>
                <a:ea typeface="Calibri" panose="020F0502020204030204" pitchFamily="34" charset="0"/>
              </a:rPr>
              <a:t>they do </a:t>
            </a: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business; </a:t>
            </a:r>
          </a:p>
          <a:p>
            <a:pPr marL="1257300" lvl="4" indent="-342900" algn="just">
              <a:buClr>
                <a:srgbClr val="A53010"/>
              </a:buClr>
            </a:pP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their i</a:t>
            </a:r>
            <a:r>
              <a:rPr lang="en-GB" sz="2600" dirty="0" smtClean="0">
                <a:solidFill>
                  <a:prstClr val="black">
                    <a:lumMod val="75000"/>
                    <a:lumOff val="25000"/>
                  </a:prstClr>
                </a:solidFill>
                <a:latin typeface="Seagull Hv BT" panose="0209080305050A020404" pitchFamily="18" charset="0"/>
              </a:rPr>
              <a:t>mpact </a:t>
            </a:r>
            <a:r>
              <a:rPr lang="en-GB" sz="2600" dirty="0">
                <a:solidFill>
                  <a:prstClr val="black">
                    <a:lumMod val="75000"/>
                    <a:lumOff val="25000"/>
                  </a:prstClr>
                </a:solidFill>
                <a:latin typeface="Seagull Hv BT" panose="0209080305050A020404" pitchFamily="18" charset="0"/>
              </a:rPr>
              <a:t>on the poor and </a:t>
            </a:r>
            <a:r>
              <a:rPr lang="en-GB" sz="2600" dirty="0" smtClean="0">
                <a:solidFill>
                  <a:prstClr val="black">
                    <a:lumMod val="75000"/>
                    <a:lumOff val="25000"/>
                  </a:prstClr>
                </a:solidFill>
                <a:latin typeface="Seagull Hv BT" panose="0209080305050A020404" pitchFamily="18" charset="0"/>
              </a:rPr>
              <a:t>vulnerable;</a:t>
            </a:r>
            <a:r>
              <a:rPr lang="en-US" sz="2600" dirty="0" smtClean="0">
                <a:solidFill>
                  <a:prstClr val="black">
                    <a:lumMod val="75000"/>
                    <a:lumOff val="25000"/>
                  </a:prstClr>
                </a:solidFill>
                <a:latin typeface="Seagull Hv BT" panose="0209080305050A020404" pitchFamily="18" charset="0"/>
              </a:rPr>
              <a:t> </a:t>
            </a:r>
          </a:p>
          <a:p>
            <a:pPr marL="1257300" lvl="4" indent="-342900" algn="just">
              <a:buClr>
                <a:srgbClr val="A53010"/>
              </a:buClr>
            </a:pP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their governance; </a:t>
            </a:r>
            <a:r>
              <a:rPr lang="en-GB" sz="2600" dirty="0">
                <a:solidFill>
                  <a:prstClr val="black">
                    <a:lumMod val="75000"/>
                    <a:lumOff val="25000"/>
                  </a:prstClr>
                </a:solidFill>
                <a:latin typeface="Seagull Hv BT" panose="0209080305050A020404" pitchFamily="18" charset="0"/>
                <a:ea typeface="Calibri" panose="020F0502020204030204" pitchFamily="34" charset="0"/>
              </a:rPr>
              <a:t>and </a:t>
            </a:r>
            <a:endParaRPr lang="en-GB" sz="2600" dirty="0" smtClean="0">
              <a:solidFill>
                <a:prstClr val="black">
                  <a:lumMod val="75000"/>
                  <a:lumOff val="25000"/>
                </a:prstClr>
              </a:solidFill>
              <a:latin typeface="Seagull Hv BT" panose="0209080305050A020404" pitchFamily="18" charset="0"/>
              <a:ea typeface="Calibri" panose="020F0502020204030204" pitchFamily="34" charset="0"/>
            </a:endParaRPr>
          </a:p>
          <a:p>
            <a:pPr marL="1257300" lvl="4" indent="-342900" algn="just">
              <a:buClr>
                <a:srgbClr val="A53010"/>
              </a:buClr>
            </a:pP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values </a:t>
            </a:r>
            <a:r>
              <a:rPr lang="en-GB" sz="2600" dirty="0">
                <a:solidFill>
                  <a:prstClr val="black">
                    <a:lumMod val="75000"/>
                    <a:lumOff val="25000"/>
                  </a:prstClr>
                </a:solidFill>
                <a:latin typeface="Seagull Hv BT" panose="0209080305050A020404" pitchFamily="18" charset="0"/>
                <a:ea typeface="Calibri" panose="020F0502020204030204" pitchFamily="34" charset="0"/>
              </a:rPr>
              <a:t>(United </a:t>
            </a:r>
            <a:r>
              <a:rPr lang="en-GB" sz="2600" dirty="0" smtClean="0">
                <a:solidFill>
                  <a:prstClr val="black">
                    <a:lumMod val="75000"/>
                    <a:lumOff val="25000"/>
                  </a:prstClr>
                </a:solidFill>
                <a:latin typeface="Seagull Hv BT" panose="0209080305050A020404" pitchFamily="18" charset="0"/>
                <a:ea typeface="Calibri" panose="020F0502020204030204" pitchFamily="34" charset="0"/>
              </a:rPr>
              <a:t>Nations, 2017</a:t>
            </a:r>
            <a:r>
              <a:rPr lang="en-GB" sz="2600" dirty="0">
                <a:solidFill>
                  <a:prstClr val="black">
                    <a:lumMod val="75000"/>
                    <a:lumOff val="25000"/>
                  </a:prstClr>
                </a:solidFill>
                <a:latin typeface="Seagull Hv BT" panose="0209080305050A020404" pitchFamily="18" charset="0"/>
                <a:ea typeface="Calibri" panose="020F0502020204030204" pitchFamily="34" charset="0"/>
              </a:rPr>
              <a:t>, 2018). </a:t>
            </a:r>
          </a:p>
          <a:p>
            <a:pPr algn="just"/>
            <a:endParaRPr lang="en-GB" sz="3200" dirty="0" smtClean="0">
              <a:latin typeface="Seagull Hv BT" panose="0209080305050A020404" pitchFamily="18" charset="0"/>
              <a:ea typeface="Calibri" panose="020F0502020204030204" pitchFamily="34"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13632522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767" y="199903"/>
            <a:ext cx="11566689" cy="1280890"/>
          </a:xfrm>
        </p:spPr>
        <p:txBody>
          <a:bodyPr>
            <a:normAutofit/>
          </a:bodyPr>
          <a:lstStyle/>
          <a:p>
            <a:pPr algn="ctr"/>
            <a:r>
              <a:rPr lang="en-US" sz="3200" b="1" dirty="0" smtClean="0">
                <a:solidFill>
                  <a:prstClr val="black">
                    <a:lumMod val="85000"/>
                    <a:lumOff val="15000"/>
                  </a:prstClr>
                </a:solidFill>
                <a:latin typeface="Seagull Hv BT" panose="0209080305050A020404" pitchFamily="18" charset="0"/>
              </a:rPr>
              <a:t>GLOBAL REPORTING INITIATIVE(GRI)’S PERSPECTIVE</a:t>
            </a:r>
            <a:r>
              <a:rPr lang="en-US" sz="2900" b="1" dirty="0">
                <a:solidFill>
                  <a:prstClr val="black">
                    <a:lumMod val="85000"/>
                    <a:lumOff val="15000"/>
                  </a:prstClr>
                </a:solidFill>
                <a:latin typeface="Seagull Hv BT" panose="0209080305050A020404" pitchFamily="18" charset="0"/>
              </a:rPr>
              <a:t> </a:t>
            </a:r>
            <a:r>
              <a:rPr lang="en-US" sz="2900" b="1" dirty="0" smtClean="0">
                <a:solidFill>
                  <a:prstClr val="black">
                    <a:lumMod val="85000"/>
                    <a:lumOff val="15000"/>
                  </a:prstClr>
                </a:solidFill>
                <a:latin typeface="Seagull Hv BT" panose="0209080305050A020404" pitchFamily="18" charset="0"/>
              </a:rPr>
              <a:t>OF </a:t>
            </a:r>
            <a:r>
              <a:rPr lang="en-US" sz="2900" b="1" dirty="0">
                <a:solidFill>
                  <a:prstClr val="black">
                    <a:lumMod val="85000"/>
                    <a:lumOff val="15000"/>
                  </a:prstClr>
                </a:solidFill>
                <a:latin typeface="Seagull Hv BT" panose="0209080305050A020404" pitchFamily="18" charset="0"/>
              </a:rPr>
              <a:t>SUSTAINABILITY </a:t>
            </a:r>
            <a:r>
              <a:rPr lang="en-US" sz="2900" b="1" dirty="0" smtClean="0">
                <a:solidFill>
                  <a:prstClr val="black">
                    <a:lumMod val="85000"/>
                    <a:lumOff val="15000"/>
                  </a:prstClr>
                </a:solidFill>
                <a:latin typeface="Seagull Hv BT" panose="0209080305050A020404" pitchFamily="18" charset="0"/>
              </a:rPr>
              <a:t>REPORTING</a:t>
            </a:r>
            <a:endParaRPr lang="en-US" dirty="0">
              <a:latin typeface="Seagull Hv BT" panose="0209080305050A020404" pitchFamily="18" charset="0"/>
            </a:endParaRPr>
          </a:p>
        </p:txBody>
      </p:sp>
      <p:sp>
        <p:nvSpPr>
          <p:cNvPr id="3" name="Content Placeholder 2"/>
          <p:cNvSpPr>
            <a:spLocks noGrp="1"/>
          </p:cNvSpPr>
          <p:nvPr>
            <p:ph idx="1"/>
          </p:nvPr>
        </p:nvSpPr>
        <p:spPr>
          <a:xfrm>
            <a:off x="641023" y="1300899"/>
            <a:ext cx="11283884" cy="5231876"/>
          </a:xfrm>
        </p:spPr>
        <p:txBody>
          <a:bodyPr>
            <a:normAutofit fontScale="92500" lnSpcReduction="10000"/>
          </a:bodyPr>
          <a:lstStyle/>
          <a:p>
            <a:pPr algn="just"/>
            <a:r>
              <a:rPr lang="en-US" sz="3500" dirty="0" smtClean="0">
                <a:latin typeface="Seagull Hv BT" panose="0209080305050A020404" pitchFamily="18" charset="0"/>
                <a:ea typeface="Calibri" panose="020F0502020204030204" pitchFamily="34" charset="0"/>
              </a:rPr>
              <a:t>GRI acknowledges the obligation of entities to report and be </a:t>
            </a:r>
            <a:r>
              <a:rPr lang="en-US" sz="3500" dirty="0">
                <a:latin typeface="Seagull Hv BT" panose="0209080305050A020404" pitchFamily="18" charset="0"/>
                <a:ea typeface="Calibri" panose="020F0502020204030204" pitchFamily="34" charset="0"/>
              </a:rPr>
              <a:t>accountable </a:t>
            </a:r>
            <a:r>
              <a:rPr lang="en-US" sz="3500" dirty="0" smtClean="0">
                <a:latin typeface="Seagull Hv BT" panose="0209080305050A020404" pitchFamily="18" charset="0"/>
                <a:ea typeface="Calibri" panose="020F0502020204030204" pitchFamily="34" charset="0"/>
              </a:rPr>
              <a:t>to their </a:t>
            </a:r>
            <a:r>
              <a:rPr lang="en-US" sz="3500" u="sng" dirty="0">
                <a:latin typeface="Seagull Hv BT" panose="0209080305050A020404" pitchFamily="18" charset="0"/>
                <a:ea typeface="Calibri" panose="020F0502020204030204" pitchFamily="34" charset="0"/>
              </a:rPr>
              <a:t>internal and external stakeholders</a:t>
            </a:r>
            <a:r>
              <a:rPr lang="en-US" sz="3500" dirty="0">
                <a:latin typeface="Seagull Hv BT" panose="0209080305050A020404" pitchFamily="18" charset="0"/>
                <a:ea typeface="Calibri" panose="020F0502020204030204" pitchFamily="34" charset="0"/>
              </a:rPr>
              <a:t> for </a:t>
            </a:r>
            <a:r>
              <a:rPr lang="en-US" sz="3500" dirty="0" smtClean="0">
                <a:latin typeface="Seagull Hv BT" panose="0209080305050A020404" pitchFamily="18" charset="0"/>
                <a:ea typeface="Calibri" panose="020F0502020204030204" pitchFamily="34" charset="0"/>
              </a:rPr>
              <a:t>organizational performance. </a:t>
            </a:r>
            <a:endParaRPr lang="en-US" sz="3500" dirty="0">
              <a:latin typeface="Seagull Hv BT" panose="0209080305050A020404" pitchFamily="18" charset="0"/>
              <a:ea typeface="Calibri" panose="020F0502020204030204" pitchFamily="34" charset="0"/>
            </a:endParaRPr>
          </a:p>
          <a:p>
            <a:pPr algn="just"/>
            <a:r>
              <a:rPr lang="en-US" sz="3200" dirty="0" smtClean="0">
                <a:latin typeface="Seagull Hv BT" panose="0209080305050A020404" pitchFamily="18" charset="0"/>
                <a:ea typeface="Calibri" panose="020F0502020204030204" pitchFamily="34" charset="0"/>
              </a:rPr>
              <a:t>It helps entities to understand and report the impacts of their </a:t>
            </a:r>
            <a:r>
              <a:rPr lang="en-US" sz="3200" u="sng" dirty="0">
                <a:latin typeface="Seagull Hv BT" panose="0209080305050A020404" pitchFamily="18" charset="0"/>
                <a:ea typeface="Calibri" panose="020F0502020204030204" pitchFamily="34" charset="0"/>
              </a:rPr>
              <a:t>economic,</a:t>
            </a:r>
            <a:r>
              <a:rPr lang="en-US" sz="3200" dirty="0">
                <a:latin typeface="Seagull Hv BT" panose="0209080305050A020404" pitchFamily="18" charset="0"/>
                <a:ea typeface="Calibri" panose="020F0502020204030204" pitchFamily="34" charset="0"/>
              </a:rPr>
              <a:t> </a:t>
            </a:r>
            <a:r>
              <a:rPr lang="en-US" sz="3200" u="sng" dirty="0" smtClean="0">
                <a:latin typeface="Seagull Hv BT" panose="0209080305050A020404" pitchFamily="18" charset="0"/>
                <a:ea typeface="Calibri" panose="020F0502020204030204" pitchFamily="34" charset="0"/>
              </a:rPr>
              <a:t>environmental</a:t>
            </a:r>
            <a:r>
              <a:rPr lang="en-US" sz="3200" dirty="0" smtClean="0">
                <a:latin typeface="Seagull Hv BT" panose="0209080305050A020404" pitchFamily="18" charset="0"/>
                <a:ea typeface="Calibri" panose="020F0502020204030204" pitchFamily="34" charset="0"/>
              </a:rPr>
              <a:t> </a:t>
            </a:r>
            <a:r>
              <a:rPr lang="en-US" sz="3200" dirty="0">
                <a:latin typeface="Seagull Hv BT" panose="0209080305050A020404" pitchFamily="18" charset="0"/>
                <a:ea typeface="Calibri" panose="020F0502020204030204" pitchFamily="34" charset="0"/>
              </a:rPr>
              <a:t>and </a:t>
            </a:r>
            <a:r>
              <a:rPr lang="en-US" sz="3200" u="sng" dirty="0">
                <a:latin typeface="Seagull Hv BT" panose="0209080305050A020404" pitchFamily="18" charset="0"/>
                <a:ea typeface="Calibri" panose="020F0502020204030204" pitchFamily="34" charset="0"/>
              </a:rPr>
              <a:t>social</a:t>
            </a:r>
            <a:r>
              <a:rPr lang="en-US" sz="3200" dirty="0">
                <a:latin typeface="Seagull Hv BT" panose="0209080305050A020404" pitchFamily="18" charset="0"/>
                <a:ea typeface="Calibri" panose="020F0502020204030204" pitchFamily="34" charset="0"/>
              </a:rPr>
              <a:t> </a:t>
            </a:r>
            <a:r>
              <a:rPr lang="en-US" sz="3200" dirty="0" smtClean="0">
                <a:latin typeface="Seagull Hv BT" panose="0209080305050A020404" pitchFamily="18" charset="0"/>
                <a:ea typeface="Calibri" panose="020F0502020204030204" pitchFamily="34" charset="0"/>
              </a:rPr>
              <a:t>activities to their stakeholders, be they positive or negative. </a:t>
            </a:r>
            <a:endParaRPr lang="en-US" sz="3200" dirty="0">
              <a:latin typeface="Seagull Hv BT" panose="0209080305050A020404" pitchFamily="18" charset="0"/>
              <a:ea typeface="Calibri" panose="020F0502020204030204" pitchFamily="34" charset="0"/>
            </a:endParaRPr>
          </a:p>
          <a:p>
            <a:pPr algn="just"/>
            <a:r>
              <a:rPr lang="en-US" sz="3600" dirty="0" smtClean="0">
                <a:latin typeface="Seagull Hv BT" panose="0209080305050A020404" pitchFamily="18" charset="0"/>
                <a:ea typeface="Calibri" panose="020F0502020204030204" pitchFamily="34" charset="0"/>
              </a:rPr>
              <a:t>With GRI, entities are enjoined to provide </a:t>
            </a:r>
            <a:r>
              <a:rPr lang="en-US" sz="3600" dirty="0">
                <a:latin typeface="Seagull Hv BT" panose="0209080305050A020404" pitchFamily="18" charset="0"/>
                <a:ea typeface="Calibri" panose="020F0502020204030204" pitchFamily="34" charset="0"/>
              </a:rPr>
              <a:t>a </a:t>
            </a:r>
            <a:r>
              <a:rPr lang="en-US" sz="3600" dirty="0" smtClean="0">
                <a:latin typeface="Seagull Hv BT" panose="0209080305050A020404" pitchFamily="18" charset="0"/>
                <a:ea typeface="Calibri" panose="020F0502020204030204" pitchFamily="34" charset="0"/>
              </a:rPr>
              <a:t>balanced, reasonable, comparable and accurate </a:t>
            </a:r>
            <a:r>
              <a:rPr lang="en-US" sz="3600" dirty="0">
                <a:latin typeface="Seagull Hv BT" panose="0209080305050A020404" pitchFamily="18" charset="0"/>
                <a:ea typeface="Calibri" panose="020F0502020204030204" pitchFamily="34" charset="0"/>
              </a:rPr>
              <a:t>representation of </a:t>
            </a:r>
            <a:r>
              <a:rPr lang="en-US" sz="3600" dirty="0" smtClean="0">
                <a:latin typeface="Seagull Hv BT" panose="0209080305050A020404" pitchFamily="18" charset="0"/>
                <a:ea typeface="Calibri" panose="020F0502020204030204" pitchFamily="34" charset="0"/>
              </a:rPr>
              <a:t>their </a:t>
            </a:r>
            <a:r>
              <a:rPr lang="en-US" sz="3600" dirty="0">
                <a:latin typeface="Seagull Hv BT" panose="0209080305050A020404" pitchFamily="18" charset="0"/>
                <a:ea typeface="Calibri" panose="020F0502020204030204" pitchFamily="34" charset="0"/>
              </a:rPr>
              <a:t>activities </a:t>
            </a:r>
            <a:r>
              <a:rPr lang="en-US" sz="3600" dirty="0" smtClean="0">
                <a:latin typeface="Seagull Hv BT" panose="0209080305050A020404" pitchFamily="18" charset="0"/>
                <a:ea typeface="Calibri" panose="020F0502020204030204" pitchFamily="34" charset="0"/>
              </a:rPr>
              <a:t>including their positive and negative long term impacts on a timely basis, to stakeholders. </a:t>
            </a:r>
            <a:endParaRPr lang="en-US" sz="3600" dirty="0">
              <a:latin typeface="Seagull Hv BT" panose="0209080305050A020404" pitchFamily="18" charset="0"/>
              <a:ea typeface="Calibri" panose="020F0502020204030204" pitchFamily="34" charset="0"/>
            </a:endParaRPr>
          </a:p>
          <a:p>
            <a:endParaRPr lang="en-US" dirty="0"/>
          </a:p>
        </p:txBody>
      </p:sp>
      <p:sp>
        <p:nvSpPr>
          <p:cNvPr id="4" name="Footer Placeholder 3"/>
          <p:cNvSpPr>
            <a:spLocks noGrp="1"/>
          </p:cNvSpPr>
          <p:nvPr>
            <p:ph type="ftr" sz="quarter" idx="11"/>
          </p:nvPr>
        </p:nvSpPr>
        <p:spPr>
          <a:xfrm>
            <a:off x="2589212" y="6350212"/>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32827882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767" y="199903"/>
            <a:ext cx="11566689" cy="1280890"/>
          </a:xfrm>
        </p:spPr>
        <p:txBody>
          <a:bodyPr>
            <a:normAutofit/>
          </a:bodyPr>
          <a:lstStyle/>
          <a:p>
            <a:pPr algn="ctr"/>
            <a:r>
              <a:rPr lang="en-US" sz="3200" b="1" dirty="0" smtClean="0">
                <a:solidFill>
                  <a:prstClr val="black">
                    <a:lumMod val="85000"/>
                    <a:lumOff val="15000"/>
                  </a:prstClr>
                </a:solidFill>
                <a:latin typeface="Seagull Hv BT" panose="0209080305050A020404" pitchFamily="18" charset="0"/>
              </a:rPr>
              <a:t>GLOBAL REPORTING INITIATIVE(GRI)’S PERSPECTIVE</a:t>
            </a:r>
            <a:r>
              <a:rPr lang="en-US" sz="2900" b="1" dirty="0">
                <a:solidFill>
                  <a:prstClr val="black">
                    <a:lumMod val="85000"/>
                    <a:lumOff val="15000"/>
                  </a:prstClr>
                </a:solidFill>
                <a:latin typeface="Seagull Hv BT" panose="0209080305050A020404" pitchFamily="18" charset="0"/>
              </a:rPr>
              <a:t> </a:t>
            </a:r>
            <a:r>
              <a:rPr lang="en-US" sz="2900" b="1" dirty="0" smtClean="0">
                <a:solidFill>
                  <a:prstClr val="black">
                    <a:lumMod val="85000"/>
                    <a:lumOff val="15000"/>
                  </a:prstClr>
                </a:solidFill>
                <a:latin typeface="Seagull Hv BT" panose="0209080305050A020404" pitchFamily="18" charset="0"/>
              </a:rPr>
              <a:t>OF </a:t>
            </a:r>
            <a:r>
              <a:rPr lang="en-US" sz="2900" b="1" dirty="0">
                <a:solidFill>
                  <a:prstClr val="black">
                    <a:lumMod val="85000"/>
                    <a:lumOff val="15000"/>
                  </a:prstClr>
                </a:solidFill>
                <a:latin typeface="Seagull Hv BT" panose="0209080305050A020404" pitchFamily="18" charset="0"/>
              </a:rPr>
              <a:t>SUSTAINABILITY </a:t>
            </a:r>
            <a:r>
              <a:rPr lang="en-US" sz="2900" b="1" dirty="0" smtClean="0">
                <a:solidFill>
                  <a:prstClr val="black">
                    <a:lumMod val="85000"/>
                    <a:lumOff val="15000"/>
                  </a:prstClr>
                </a:solidFill>
                <a:latin typeface="Seagull Hv BT" panose="0209080305050A020404" pitchFamily="18" charset="0"/>
              </a:rPr>
              <a:t>REPORTING</a:t>
            </a:r>
            <a:endParaRPr lang="en-US" dirty="0">
              <a:latin typeface="Seagull Hv BT" panose="0209080305050A020404" pitchFamily="18" charset="0"/>
            </a:endParaRPr>
          </a:p>
        </p:txBody>
      </p:sp>
      <p:sp>
        <p:nvSpPr>
          <p:cNvPr id="3" name="Content Placeholder 2"/>
          <p:cNvSpPr>
            <a:spLocks noGrp="1"/>
          </p:cNvSpPr>
          <p:nvPr>
            <p:ph idx="1"/>
          </p:nvPr>
        </p:nvSpPr>
        <p:spPr>
          <a:xfrm>
            <a:off x="641023" y="1300899"/>
            <a:ext cx="11283884" cy="5231876"/>
          </a:xfrm>
        </p:spPr>
        <p:txBody>
          <a:bodyPr>
            <a:normAutofit/>
          </a:bodyPr>
          <a:lstStyle/>
          <a:p>
            <a:pPr algn="just"/>
            <a:r>
              <a:rPr lang="en-US" sz="3200" dirty="0" smtClean="0">
                <a:latin typeface="Seagull Hv BT" panose="0209080305050A020404" pitchFamily="18" charset="0"/>
                <a:ea typeface="Calibri" panose="020F0502020204030204" pitchFamily="34" charset="0"/>
              </a:rPr>
              <a:t>In other words, sustainability </a:t>
            </a:r>
            <a:r>
              <a:rPr lang="en-US" sz="3200" dirty="0">
                <a:latin typeface="Seagull Hv BT" panose="0209080305050A020404" pitchFamily="18" charset="0"/>
                <a:ea typeface="Calibri" panose="020F0502020204030204" pitchFamily="34" charset="0"/>
              </a:rPr>
              <a:t>reports based on the GRI Reporting Framework </a:t>
            </a:r>
            <a:r>
              <a:rPr lang="en-US" sz="3200" dirty="0" smtClean="0">
                <a:latin typeface="Seagull Hv BT" panose="0209080305050A020404" pitchFamily="18" charset="0"/>
                <a:ea typeface="Calibri" panose="020F0502020204030204" pitchFamily="34" charset="0"/>
              </a:rPr>
              <a:t>can </a:t>
            </a:r>
            <a:r>
              <a:rPr lang="en-US" sz="3200" dirty="0">
                <a:latin typeface="Seagull Hv BT" panose="0209080305050A020404" pitchFamily="18" charset="0"/>
                <a:ea typeface="Calibri" panose="020F0502020204030204" pitchFamily="34" charset="0"/>
              </a:rPr>
              <a:t>be used to </a:t>
            </a:r>
            <a:endParaRPr lang="en-US" sz="3200" dirty="0" smtClean="0">
              <a:latin typeface="Seagull Hv BT" panose="0209080305050A020404" pitchFamily="18" charset="0"/>
              <a:ea typeface="Calibri" panose="020F0502020204030204" pitchFamily="34" charset="0"/>
            </a:endParaRPr>
          </a:p>
          <a:p>
            <a:pPr lvl="1" algn="just"/>
            <a:r>
              <a:rPr lang="en-US" sz="2800" dirty="0" smtClean="0">
                <a:latin typeface="Seagull Hv BT" panose="0209080305050A020404" pitchFamily="18" charset="0"/>
                <a:ea typeface="Calibri" panose="020F0502020204030204" pitchFamily="34" charset="0"/>
              </a:rPr>
              <a:t>benchmark </a:t>
            </a:r>
            <a:r>
              <a:rPr lang="en-US" sz="2800" dirty="0">
                <a:latin typeface="Seagull Hv BT" panose="0209080305050A020404" pitchFamily="18" charset="0"/>
                <a:ea typeface="Calibri" panose="020F0502020204030204" pitchFamily="34" charset="0"/>
              </a:rPr>
              <a:t>and assess sustainability performance with respect to laws, </a:t>
            </a:r>
            <a:r>
              <a:rPr lang="en-US" sz="2800" dirty="0" smtClean="0">
                <a:latin typeface="Seagull Hv BT" panose="0209080305050A020404" pitchFamily="18" charset="0"/>
                <a:ea typeface="Calibri" panose="020F0502020204030204" pitchFamily="34" charset="0"/>
              </a:rPr>
              <a:t>norms </a:t>
            </a:r>
            <a:r>
              <a:rPr lang="en-US" sz="2800" dirty="0">
                <a:latin typeface="Seagull Hv BT" panose="0209080305050A020404" pitchFamily="18" charset="0"/>
                <a:ea typeface="Calibri" panose="020F0502020204030204" pitchFamily="34" charset="0"/>
              </a:rPr>
              <a:t>and voluntary initiatives; </a:t>
            </a:r>
          </a:p>
          <a:p>
            <a:pPr lvl="1" algn="just"/>
            <a:r>
              <a:rPr lang="en-US" sz="2800" dirty="0">
                <a:latin typeface="Seagull Hv BT" panose="0209080305050A020404" pitchFamily="18" charset="0"/>
                <a:ea typeface="Calibri" panose="020F0502020204030204" pitchFamily="34" charset="0"/>
              </a:rPr>
              <a:t>demonstrate how the organization influences and is influenced by expectations about sustainable development</a:t>
            </a:r>
            <a:r>
              <a:rPr lang="en-US" sz="2800" dirty="0" smtClean="0">
                <a:latin typeface="Seagull Hv BT" panose="0209080305050A020404" pitchFamily="18" charset="0"/>
                <a:ea typeface="Calibri" panose="020F0502020204030204" pitchFamily="34" charset="0"/>
              </a:rPr>
              <a:t>; and also </a:t>
            </a:r>
            <a:endParaRPr lang="en-US" sz="2800" dirty="0">
              <a:latin typeface="Seagull Hv BT" panose="0209080305050A020404" pitchFamily="18" charset="0"/>
              <a:ea typeface="Calibri" panose="020F0502020204030204" pitchFamily="34" charset="0"/>
            </a:endParaRPr>
          </a:p>
          <a:p>
            <a:pPr lvl="1" algn="just"/>
            <a:r>
              <a:rPr lang="en-US" sz="2800" dirty="0" smtClean="0">
                <a:latin typeface="Seagull Hv BT" panose="0209080305050A020404" pitchFamily="18" charset="0"/>
                <a:ea typeface="Calibri" panose="020F0502020204030204" pitchFamily="34" charset="0"/>
              </a:rPr>
              <a:t>compare </a:t>
            </a:r>
            <a:r>
              <a:rPr lang="en-US" sz="2800" dirty="0">
                <a:latin typeface="Seagull Hv BT" panose="0209080305050A020404" pitchFamily="18" charset="0"/>
                <a:ea typeface="Calibri" panose="020F0502020204030204" pitchFamily="34" charset="0"/>
              </a:rPr>
              <a:t>performance within an organization and between different organizations over time.</a:t>
            </a:r>
            <a:endParaRPr lang="en-US" sz="2800" dirty="0">
              <a:latin typeface="Seagull Hv BT" panose="0209080305050A020404" pitchFamily="18" charset="0"/>
            </a:endParaRPr>
          </a:p>
          <a:p>
            <a:pPr algn="just"/>
            <a:endParaRPr lang="en-US" sz="2800" dirty="0">
              <a:latin typeface="Seagull Hv BT" panose="0209080305050A020404" pitchFamily="18" charset="0"/>
              <a:ea typeface="Calibri" panose="020F0502020204030204" pitchFamily="34" charset="0"/>
            </a:endParaRPr>
          </a:p>
          <a:p>
            <a:endParaRPr lang="en-US" dirty="0"/>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42069852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78" y="275319"/>
            <a:ext cx="11180190" cy="752204"/>
          </a:xfrm>
        </p:spPr>
        <p:txBody>
          <a:bodyPr>
            <a:noAutofit/>
          </a:bodyPr>
          <a:lstStyle/>
          <a:p>
            <a:pPr lvl="0" algn="just">
              <a:spcBef>
                <a:spcPts val="1000"/>
              </a:spcBef>
              <a:buClr>
                <a:srgbClr val="A53010"/>
              </a:buClr>
            </a:pPr>
            <a:r>
              <a:rPr lang="en-US" sz="2800" b="1" dirty="0" smtClean="0">
                <a:latin typeface="Seagull Hv BT" panose="0209080305050A020404" pitchFamily="18" charset="0"/>
              </a:rPr>
              <a:t>CALL TO ACTION: IFAC’S SUSTAINABILITY REPORTING</a:t>
            </a:r>
            <a:r>
              <a:rPr lang="en-GB" sz="2800" dirty="0" smtClean="0">
                <a:solidFill>
                  <a:prstClr val="black">
                    <a:lumMod val="75000"/>
                    <a:lumOff val="25000"/>
                  </a:prstClr>
                </a:solidFill>
                <a:latin typeface="Seagull Hv BT" panose="0209080305050A020404" pitchFamily="18" charset="0"/>
                <a:ea typeface="Calibri" panose="020F0502020204030204" pitchFamily="34" charset="0"/>
                <a:cs typeface="+mn-cs"/>
              </a:rPr>
              <a:t> </a:t>
            </a:r>
            <a: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t>INITIATIVES </a:t>
            </a:r>
            <a:b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br>
            <a:endParaRPr lang="en-US" sz="2800" b="1" dirty="0">
              <a:latin typeface="Seagull Hv BT" panose="0209080305050A020404" pitchFamily="18" charset="0"/>
            </a:endParaRPr>
          </a:p>
        </p:txBody>
      </p:sp>
      <p:sp>
        <p:nvSpPr>
          <p:cNvPr id="3" name="Content Placeholder 2"/>
          <p:cNvSpPr>
            <a:spLocks noGrp="1"/>
          </p:cNvSpPr>
          <p:nvPr>
            <p:ph idx="1"/>
          </p:nvPr>
        </p:nvSpPr>
        <p:spPr>
          <a:xfrm>
            <a:off x="669303" y="1310327"/>
            <a:ext cx="11312165" cy="5307290"/>
          </a:xfrm>
        </p:spPr>
        <p:txBody>
          <a:bodyPr>
            <a:normAutofit fontScale="32500" lnSpcReduction="20000"/>
          </a:bodyPr>
          <a:lstStyle/>
          <a:p>
            <a:pPr algn="just"/>
            <a:r>
              <a:rPr lang="en-GB" sz="8600" dirty="0" smtClean="0">
                <a:solidFill>
                  <a:prstClr val="black">
                    <a:lumMod val="75000"/>
                    <a:lumOff val="25000"/>
                  </a:prstClr>
                </a:solidFill>
                <a:latin typeface="Seagull Hv BT" panose="0209080305050A020404" pitchFamily="18" charset="0"/>
                <a:ea typeface="Calibri" panose="020F0502020204030204" pitchFamily="34" charset="0"/>
              </a:rPr>
              <a:t>I</a:t>
            </a:r>
            <a:r>
              <a:rPr lang="en-US" sz="8600" dirty="0" smtClean="0">
                <a:latin typeface="Seagull Hv BT" panose="0209080305050A020404" pitchFamily="18" charset="0"/>
              </a:rPr>
              <a:t>FAC collaborated with IFRS Foundation to establish the International Sustainability Standards Board(ISSB) in 2021</a:t>
            </a:r>
          </a:p>
          <a:p>
            <a:pPr algn="just"/>
            <a:r>
              <a:rPr lang="en-US" sz="8600" dirty="0" smtClean="0">
                <a:solidFill>
                  <a:schemeClr val="tx1"/>
                </a:solidFill>
                <a:latin typeface="Seagull Hv BT" panose="0209080305050A020404" pitchFamily="18" charset="0"/>
              </a:rPr>
              <a:t>ISSB has issued Exposure drafts on Climate and General Sustainability-related financial disclosures </a:t>
            </a:r>
          </a:p>
          <a:p>
            <a:pPr algn="just"/>
            <a:r>
              <a:rPr lang="en-US" sz="7700" dirty="0" smtClean="0">
                <a:solidFill>
                  <a:schemeClr val="tx1"/>
                </a:solidFill>
                <a:latin typeface="Seagull Hv BT" panose="0209080305050A020404" pitchFamily="18" charset="0"/>
              </a:rPr>
              <a:t>Through its IAASB, IFAC is also working to evolve assurance framework for sustainability reports. The body hopes that exposure draft on this would be available for comments by the 2</a:t>
            </a:r>
            <a:r>
              <a:rPr lang="en-US" sz="7700" baseline="30000" dirty="0" smtClean="0">
                <a:solidFill>
                  <a:schemeClr val="tx1"/>
                </a:solidFill>
                <a:latin typeface="Seagull Hv BT" panose="0209080305050A020404" pitchFamily="18" charset="0"/>
              </a:rPr>
              <a:t>nd</a:t>
            </a:r>
            <a:r>
              <a:rPr lang="en-US" sz="7700" dirty="0" smtClean="0">
                <a:solidFill>
                  <a:schemeClr val="tx1"/>
                </a:solidFill>
                <a:latin typeface="Seagull Hv BT" panose="0209080305050A020404" pitchFamily="18" charset="0"/>
              </a:rPr>
              <a:t> half of 2023 </a:t>
            </a:r>
          </a:p>
          <a:p>
            <a:pPr algn="just"/>
            <a:r>
              <a:rPr lang="en-US" sz="8600" dirty="0" smtClean="0">
                <a:solidFill>
                  <a:schemeClr val="tx1"/>
                </a:solidFill>
                <a:latin typeface="Seagull Hv BT" panose="0209080305050A020404" pitchFamily="18" charset="0"/>
              </a:rPr>
              <a:t>Through its IPSASB, IFAC is trying to develop sustainability standards for the Public Sector</a:t>
            </a:r>
          </a:p>
          <a:p>
            <a:pPr algn="just"/>
            <a:r>
              <a:rPr lang="en-US" sz="7700" dirty="0" smtClean="0">
                <a:solidFill>
                  <a:schemeClr val="tx1"/>
                </a:solidFill>
                <a:latin typeface="Seagull Hv BT" panose="0209080305050A020404" pitchFamily="18" charset="0"/>
              </a:rPr>
              <a:t>IFAC held a Series of advocacy and workshop sessions with PAOs </a:t>
            </a:r>
            <a:r>
              <a:rPr lang="en-US" sz="7700" dirty="0" smtClean="0">
                <a:latin typeface="Seagull Hv BT" panose="0209080305050A020404" pitchFamily="18" charset="0"/>
              </a:rPr>
              <a:t>and Standard Setting Bodies to create awareness about sustainability.</a:t>
            </a:r>
          </a:p>
          <a:p>
            <a:pPr algn="just"/>
            <a:r>
              <a:rPr lang="en-US" sz="7700" dirty="0" smtClean="0">
                <a:latin typeface="Seagull Hv BT" panose="0209080305050A020404" pitchFamily="18" charset="0"/>
              </a:rPr>
              <a:t>Part of the theme of the forthcoming IFAC WCOA holding in India is Building Sustainability</a:t>
            </a:r>
          </a:p>
          <a:p>
            <a:pPr lvl="0" algn="just">
              <a:buClr>
                <a:srgbClr val="A53010"/>
              </a:buClr>
            </a:pPr>
            <a:endParaRPr lang="en-GB" sz="3000" dirty="0" smtClean="0">
              <a:solidFill>
                <a:prstClr val="black">
                  <a:lumMod val="75000"/>
                  <a:lumOff val="25000"/>
                </a:prstClr>
              </a:solidFill>
              <a:latin typeface="Seagull Hv BT" panose="0209080305050A020404" pitchFamily="18" charset="0"/>
              <a:ea typeface="Calibri" panose="020F0502020204030204" pitchFamily="34" charset="0"/>
            </a:endParaRPr>
          </a:p>
        </p:txBody>
      </p:sp>
      <p:sp>
        <p:nvSpPr>
          <p:cNvPr id="4" name="Footer Placeholder 3"/>
          <p:cNvSpPr>
            <a:spLocks noGrp="1"/>
          </p:cNvSpPr>
          <p:nvPr>
            <p:ph type="ftr" sz="quarter" idx="11"/>
          </p:nvPr>
        </p:nvSpPr>
        <p:spPr/>
        <p:txBody>
          <a:bodyPr/>
          <a:lstStyle/>
          <a:p>
            <a:r>
              <a:rPr lang="en-US" dirty="0" smtClean="0"/>
              <a:t>ETICAN'S Inaugural Lecture Series Titled: Sustainability and the Future of Financial Reporting delivered by  Dr. Abel Aig. </a:t>
            </a:r>
            <a:r>
              <a:rPr lang="en-US" dirty="0" err="1" smtClean="0"/>
              <a:t>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8844146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304" y="275319"/>
            <a:ext cx="11312164" cy="752204"/>
          </a:xfrm>
        </p:spPr>
        <p:txBody>
          <a:bodyPr>
            <a:noAutofit/>
          </a:bodyPr>
          <a:lstStyle/>
          <a:p>
            <a:pPr lvl="0" algn="just">
              <a:spcBef>
                <a:spcPts val="1000"/>
              </a:spcBef>
              <a:buClr>
                <a:srgbClr val="A53010"/>
              </a:buClr>
            </a:pPr>
            <a:r>
              <a:rPr lang="en-US" sz="2800" b="1" dirty="0" smtClean="0">
                <a:latin typeface="Seagull Hv BT" panose="0209080305050A020404" pitchFamily="18" charset="0"/>
              </a:rPr>
              <a:t>CALL TO ACTION: CBN’S SUSTAINABILITY REPORTING</a:t>
            </a:r>
            <a:r>
              <a:rPr lang="en-GB" sz="2800" dirty="0" smtClean="0">
                <a:solidFill>
                  <a:prstClr val="black">
                    <a:lumMod val="75000"/>
                    <a:lumOff val="25000"/>
                  </a:prstClr>
                </a:solidFill>
                <a:latin typeface="Seagull Hv BT" panose="0209080305050A020404" pitchFamily="18" charset="0"/>
                <a:ea typeface="Calibri" panose="020F0502020204030204" pitchFamily="34" charset="0"/>
                <a:cs typeface="+mn-cs"/>
              </a:rPr>
              <a:t> </a:t>
            </a:r>
            <a: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t>INITIATIVES </a:t>
            </a:r>
            <a:b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br>
            <a:endParaRPr lang="en-US" sz="2800" b="1" dirty="0">
              <a:latin typeface="Seagull Hv BT" panose="0209080305050A020404" pitchFamily="18" charset="0"/>
            </a:endParaRPr>
          </a:p>
        </p:txBody>
      </p:sp>
      <p:sp>
        <p:nvSpPr>
          <p:cNvPr id="3" name="Content Placeholder 2"/>
          <p:cNvSpPr>
            <a:spLocks noGrp="1"/>
          </p:cNvSpPr>
          <p:nvPr>
            <p:ph idx="1"/>
          </p:nvPr>
        </p:nvSpPr>
        <p:spPr>
          <a:xfrm>
            <a:off x="669303" y="1310327"/>
            <a:ext cx="11312165" cy="5307290"/>
          </a:xfrm>
        </p:spPr>
        <p:txBody>
          <a:bodyPr>
            <a:normAutofit fontScale="92500" lnSpcReduction="10000"/>
          </a:bodyPr>
          <a:lstStyle/>
          <a:p>
            <a:pPr lvl="0" algn="just">
              <a:buClr>
                <a:srgbClr val="A53010"/>
              </a:buClr>
            </a:pPr>
            <a:r>
              <a:rPr lang="en-GB" sz="3200" dirty="0" smtClean="0">
                <a:solidFill>
                  <a:prstClr val="black">
                    <a:lumMod val="75000"/>
                    <a:lumOff val="25000"/>
                  </a:prstClr>
                </a:solidFill>
                <a:latin typeface="Seagull Hv BT" panose="0209080305050A020404" pitchFamily="18" charset="0"/>
                <a:ea typeface="Calibri" panose="020F0502020204030204" pitchFamily="34" charset="0"/>
              </a:rPr>
              <a:t> </a:t>
            </a:r>
            <a:r>
              <a:rPr lang="en-GB" sz="3200" dirty="0">
                <a:solidFill>
                  <a:prstClr val="black">
                    <a:lumMod val="75000"/>
                    <a:lumOff val="25000"/>
                  </a:prstClr>
                </a:solidFill>
                <a:latin typeface="Seagull Hv BT" panose="0209080305050A020404" pitchFamily="18" charset="0"/>
                <a:ea typeface="Calibri" panose="020F0502020204030204" pitchFamily="34" charset="0"/>
              </a:rPr>
              <a:t>I</a:t>
            </a:r>
            <a:r>
              <a:rPr lang="en-GB" sz="3200" dirty="0" smtClean="0">
                <a:solidFill>
                  <a:prstClr val="black">
                    <a:lumMod val="75000"/>
                    <a:lumOff val="25000"/>
                  </a:prstClr>
                </a:solidFill>
                <a:latin typeface="Seagull Hv BT" panose="0209080305050A020404" pitchFamily="18" charset="0"/>
                <a:ea typeface="Calibri" panose="020F0502020204030204" pitchFamily="34" charset="0"/>
              </a:rPr>
              <a:t>n </a:t>
            </a:r>
            <a:r>
              <a:rPr lang="en-GB" sz="3200" dirty="0">
                <a:solidFill>
                  <a:prstClr val="black">
                    <a:lumMod val="75000"/>
                    <a:lumOff val="25000"/>
                  </a:prstClr>
                </a:solidFill>
                <a:latin typeface="Seagull Hv BT" panose="0209080305050A020404" pitchFamily="18" charset="0"/>
                <a:ea typeface="Calibri" panose="020F0502020204030204" pitchFamily="34" charset="0"/>
              </a:rPr>
              <a:t>2012, </a:t>
            </a:r>
            <a:r>
              <a:rPr lang="en-GB" sz="3200" dirty="0" smtClean="0">
                <a:solidFill>
                  <a:prstClr val="black">
                    <a:lumMod val="75000"/>
                    <a:lumOff val="25000"/>
                  </a:prstClr>
                </a:solidFill>
                <a:latin typeface="Seagull Hv BT" panose="0209080305050A020404" pitchFamily="18" charset="0"/>
                <a:ea typeface="Calibri" panose="020F0502020204030204" pitchFamily="34" charset="0"/>
              </a:rPr>
              <a:t>as part of its efforts to promote sustainability reporting in the country, the CBN introduced the Nine(9) Nigerian Sustainable Banking Principles:</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Managing environmental and social risk in business decisions</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Managin</a:t>
            </a:r>
            <a:r>
              <a:rPr lang="en-GB" sz="3000" dirty="0" smtClean="0">
                <a:solidFill>
                  <a:schemeClr val="tx1"/>
                </a:solidFill>
                <a:latin typeface="Seagull Hv BT" panose="0209080305050A020404" pitchFamily="18" charset="0"/>
                <a:ea typeface="Calibri" panose="020F0502020204030204" pitchFamily="34" charset="0"/>
              </a:rPr>
              <a:t>g the bank’s own environmental and social footprint (Zenith Bank’s Ajose </a:t>
            </a:r>
            <a:r>
              <a:rPr lang="en-GB" sz="3000" dirty="0" err="1" smtClean="0">
                <a:solidFill>
                  <a:schemeClr val="tx1"/>
                </a:solidFill>
                <a:latin typeface="Seagull Hv BT" panose="0209080305050A020404" pitchFamily="18" charset="0"/>
                <a:ea typeface="Calibri" panose="020F0502020204030204" pitchFamily="34" charset="0"/>
              </a:rPr>
              <a:t>Adeogun</a:t>
            </a:r>
            <a:r>
              <a:rPr lang="en-GB" sz="3000" dirty="0" smtClean="0">
                <a:solidFill>
                  <a:schemeClr val="tx1"/>
                </a:solidFill>
                <a:latin typeface="Seagull Hv BT" panose="0209080305050A020404" pitchFamily="18" charset="0"/>
                <a:ea typeface="Calibri" panose="020F0502020204030204" pitchFamily="34" charset="0"/>
              </a:rPr>
              <a:t> St, VI)</a:t>
            </a:r>
          </a:p>
          <a:p>
            <a:pPr lvl="1" algn="just">
              <a:buClr>
                <a:srgbClr val="A53010"/>
              </a:buClr>
            </a:pPr>
            <a:r>
              <a:rPr lang="en-GB" sz="3000" dirty="0" smtClean="0">
                <a:solidFill>
                  <a:schemeClr val="tx1"/>
                </a:solidFill>
                <a:latin typeface="Seagull Hv BT" panose="0209080305050A020404" pitchFamily="18" charset="0"/>
                <a:ea typeface="Calibri" panose="020F0502020204030204" pitchFamily="34" charset="0"/>
              </a:rPr>
              <a:t>Safeguar</a:t>
            </a: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ding Human Rights</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Promoting women’s economic participation/empowerment</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Promoting financial inclusion of communities and groups with limited or no access to the formal financial sector</a:t>
            </a: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16529720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303" y="275318"/>
            <a:ext cx="11217897" cy="648509"/>
          </a:xfrm>
        </p:spPr>
        <p:txBody>
          <a:bodyPr>
            <a:noAutofit/>
          </a:bodyPr>
          <a:lstStyle/>
          <a:p>
            <a:pPr lvl="0" algn="just">
              <a:spcBef>
                <a:spcPts val="1000"/>
              </a:spcBef>
              <a:buClr>
                <a:srgbClr val="A53010"/>
              </a:buClr>
            </a:pPr>
            <a:r>
              <a:rPr lang="en-US" sz="2800" b="1" dirty="0" smtClean="0">
                <a:latin typeface="Seagull Hv BT" panose="0209080305050A020404" pitchFamily="18" charset="0"/>
              </a:rPr>
              <a:t>CALL TO ACTION: CBN’S SUSTAINABILITY REPORTING</a:t>
            </a:r>
            <a:r>
              <a:rPr lang="en-GB" sz="2800" dirty="0" smtClean="0">
                <a:solidFill>
                  <a:prstClr val="black">
                    <a:lumMod val="75000"/>
                    <a:lumOff val="25000"/>
                  </a:prstClr>
                </a:solidFill>
                <a:latin typeface="Seagull Hv BT" panose="0209080305050A020404" pitchFamily="18" charset="0"/>
                <a:ea typeface="Calibri" panose="020F0502020204030204" pitchFamily="34" charset="0"/>
                <a:cs typeface="+mn-cs"/>
              </a:rPr>
              <a:t> </a:t>
            </a:r>
            <a: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t>INITIATIVES </a:t>
            </a:r>
            <a:b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br>
            <a:endParaRPr lang="en-US" sz="2800" b="1" dirty="0">
              <a:latin typeface="Seagull Hv BT" panose="0209080305050A020404" pitchFamily="18" charset="0"/>
            </a:endParaRPr>
          </a:p>
        </p:txBody>
      </p:sp>
      <p:sp>
        <p:nvSpPr>
          <p:cNvPr id="3" name="Content Placeholder 2"/>
          <p:cNvSpPr>
            <a:spLocks noGrp="1"/>
          </p:cNvSpPr>
          <p:nvPr>
            <p:ph idx="1"/>
          </p:nvPr>
        </p:nvSpPr>
        <p:spPr>
          <a:xfrm>
            <a:off x="669303" y="1027522"/>
            <a:ext cx="11312165" cy="5703216"/>
          </a:xfrm>
        </p:spPr>
        <p:txBody>
          <a:bodyPr>
            <a:normAutofit lnSpcReduction="10000"/>
          </a:bodyPr>
          <a:lstStyle/>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Meeting the imperatives for good governance, transparency and accountability</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Supporting capacity building in the sector</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Promoting collaborative partnerships to accelerate sector progress</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Reporting, </a:t>
            </a:r>
            <a:r>
              <a:rPr lang="en-GB" sz="3000" dirty="0" smtClean="0">
                <a:solidFill>
                  <a:schemeClr val="tx1"/>
                </a:solidFill>
                <a:latin typeface="Seagull Hv BT" panose="0209080305050A020404" pitchFamily="18" charset="0"/>
                <a:ea typeface="Calibri" panose="020F0502020204030204" pitchFamily="34" charset="0"/>
              </a:rPr>
              <a:t>in order</a:t>
            </a:r>
            <a:r>
              <a:rPr lang="en-GB" sz="3000" dirty="0" smtClean="0">
                <a:solidFill>
                  <a:srgbClr val="FF0000"/>
                </a:solidFill>
                <a:latin typeface="Seagull Hv BT" panose="0209080305050A020404" pitchFamily="18" charset="0"/>
                <a:ea typeface="Calibri" panose="020F0502020204030204" pitchFamily="34" charset="0"/>
              </a:rPr>
              <a:t> </a:t>
            </a: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to take stock of sector progress and attendant needs. </a:t>
            </a:r>
          </a:p>
          <a:p>
            <a:pPr algn="just">
              <a:buClr>
                <a:srgbClr val="A53010"/>
              </a:buClr>
            </a:pPr>
            <a:r>
              <a:rPr lang="en-GB" sz="3200" dirty="0" smtClean="0">
                <a:solidFill>
                  <a:prstClr val="black">
                    <a:lumMod val="75000"/>
                    <a:lumOff val="25000"/>
                  </a:prstClr>
                </a:solidFill>
                <a:latin typeface="Seagull Hv BT" panose="0209080305050A020404" pitchFamily="18" charset="0"/>
                <a:ea typeface="Calibri" panose="020F0502020204030204" pitchFamily="34" charset="0"/>
              </a:rPr>
              <a:t>The adoption of these 9 Principles by the CBN means the integration of ESG considerations into its strategies, policies and the provision of structural mechanism to support their implementation at the industry level</a:t>
            </a:r>
          </a:p>
          <a:p>
            <a:pPr lvl="0" algn="just">
              <a:buClr>
                <a:srgbClr val="A53010"/>
              </a:buClr>
            </a:pPr>
            <a:endParaRPr lang="en-GB" dirty="0" smtClean="0">
              <a:latin typeface="Times New Roman" panose="02020603050405020304" pitchFamily="18" charset="0"/>
              <a:ea typeface="Calibri" panose="020F0502020204030204" pitchFamily="34"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21114122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303" y="275318"/>
            <a:ext cx="10963373" cy="1035009"/>
          </a:xfrm>
        </p:spPr>
        <p:txBody>
          <a:bodyPr>
            <a:noAutofit/>
          </a:bodyPr>
          <a:lstStyle/>
          <a:p>
            <a:pPr lvl="0" algn="just">
              <a:spcBef>
                <a:spcPts val="1000"/>
              </a:spcBef>
              <a:buClr>
                <a:srgbClr val="A53010"/>
              </a:buClr>
            </a:pPr>
            <a:r>
              <a:rPr lang="en-US" sz="2800" b="1" dirty="0" smtClean="0">
                <a:latin typeface="Seagull Hv BT" panose="0209080305050A020404" pitchFamily="18" charset="0"/>
              </a:rPr>
              <a:t>CALL TO ACTION: NGX LTD’S SUSTAINABILITY REPORTING</a:t>
            </a:r>
            <a:r>
              <a:rPr lang="en-GB" sz="2800" dirty="0" smtClean="0">
                <a:solidFill>
                  <a:prstClr val="black">
                    <a:lumMod val="75000"/>
                    <a:lumOff val="25000"/>
                  </a:prstClr>
                </a:solidFill>
                <a:latin typeface="Seagull Hv BT" panose="0209080305050A020404" pitchFamily="18" charset="0"/>
                <a:ea typeface="Calibri" panose="020F0502020204030204" pitchFamily="34" charset="0"/>
                <a:cs typeface="+mn-cs"/>
              </a:rPr>
              <a:t> </a:t>
            </a:r>
            <a: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t>INITIATIVES </a:t>
            </a:r>
            <a:b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br>
            <a:endParaRPr lang="en-US" sz="2800" b="1" dirty="0">
              <a:latin typeface="Seagull Hv BT" panose="0209080305050A020404" pitchFamily="18" charset="0"/>
            </a:endParaRPr>
          </a:p>
        </p:txBody>
      </p:sp>
      <p:sp>
        <p:nvSpPr>
          <p:cNvPr id="3" name="Content Placeholder 2"/>
          <p:cNvSpPr>
            <a:spLocks noGrp="1"/>
          </p:cNvSpPr>
          <p:nvPr>
            <p:ph idx="1"/>
          </p:nvPr>
        </p:nvSpPr>
        <p:spPr>
          <a:xfrm>
            <a:off x="669303" y="1310327"/>
            <a:ext cx="11312165" cy="5307290"/>
          </a:xfrm>
        </p:spPr>
        <p:txBody>
          <a:bodyPr>
            <a:normAutofit fontScale="92500" lnSpcReduction="10000"/>
          </a:bodyPr>
          <a:lstStyle/>
          <a:p>
            <a:pPr algn="just">
              <a:buClr>
                <a:srgbClr val="A53010"/>
              </a:buClr>
            </a:pPr>
            <a:r>
              <a:rPr lang="en-GB" sz="34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In January 2019, the Nigeria Exchange Ltd (NGX) issued its Sustainability Guidelines on </a:t>
            </a:r>
            <a:r>
              <a:rPr lang="en-GB" sz="34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how listed entities </a:t>
            </a:r>
            <a:r>
              <a:rPr lang="en-GB" sz="34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are </a:t>
            </a:r>
            <a:r>
              <a:rPr lang="en-GB" sz="34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expected to provide non-financial information on </a:t>
            </a:r>
            <a:r>
              <a:rPr lang="en-GB" sz="34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ESG. These include:</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 Businesses should conduct and govern themselves with ethics, transparency and accountability;</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Businesses, when engaged in influencing public and regulatory policy, should do so in a responsible manner</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Businesses  should provide products and services that are safe and contribute to sustainability throughout their lifecycle</a:t>
            </a: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8462472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671" y="275318"/>
            <a:ext cx="11745798" cy="1035009"/>
          </a:xfrm>
        </p:spPr>
        <p:txBody>
          <a:bodyPr>
            <a:noAutofit/>
          </a:bodyPr>
          <a:lstStyle/>
          <a:p>
            <a:pPr lvl="0" algn="just">
              <a:spcBef>
                <a:spcPts val="1000"/>
              </a:spcBef>
              <a:buClr>
                <a:srgbClr val="A53010"/>
              </a:buClr>
            </a:pPr>
            <a:r>
              <a:rPr lang="en-US" sz="2800" b="1" dirty="0" smtClean="0">
                <a:latin typeface="Seagull Hv BT" panose="0209080305050A020404" pitchFamily="18" charset="0"/>
              </a:rPr>
              <a:t>CALL TO ACTION: NGX LTD’S SUSTAINABILITY REPORTING </a:t>
            </a:r>
            <a:r>
              <a:rPr lang="en-GB" sz="2800" dirty="0" smtClean="0">
                <a:solidFill>
                  <a:prstClr val="black">
                    <a:lumMod val="75000"/>
                    <a:lumOff val="25000"/>
                  </a:prstClr>
                </a:solidFill>
                <a:latin typeface="Seagull Hv BT" panose="0209080305050A020404" pitchFamily="18" charset="0"/>
                <a:ea typeface="Calibri" panose="020F0502020204030204" pitchFamily="34" charset="0"/>
                <a:cs typeface="+mn-cs"/>
              </a:rPr>
              <a:t> </a:t>
            </a:r>
            <a: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t>INITIATIVES </a:t>
            </a:r>
            <a:br>
              <a:rPr lang="en-GB" sz="2800" dirty="0">
                <a:solidFill>
                  <a:prstClr val="black">
                    <a:lumMod val="75000"/>
                    <a:lumOff val="25000"/>
                  </a:prstClr>
                </a:solidFill>
                <a:latin typeface="Seagull Hv BT" panose="0209080305050A020404" pitchFamily="18" charset="0"/>
                <a:ea typeface="Calibri" panose="020F0502020204030204" pitchFamily="34" charset="0"/>
                <a:cs typeface="+mn-cs"/>
              </a:rPr>
            </a:br>
            <a:endParaRPr lang="en-US" sz="2800" b="1" dirty="0">
              <a:latin typeface="Seagull Hv BT" panose="0209080305050A020404" pitchFamily="18" charset="0"/>
            </a:endParaRPr>
          </a:p>
        </p:txBody>
      </p:sp>
      <p:sp>
        <p:nvSpPr>
          <p:cNvPr id="3" name="Content Placeholder 2"/>
          <p:cNvSpPr>
            <a:spLocks noGrp="1"/>
          </p:cNvSpPr>
          <p:nvPr>
            <p:ph idx="1"/>
          </p:nvPr>
        </p:nvSpPr>
        <p:spPr>
          <a:xfrm>
            <a:off x="669303" y="1310327"/>
            <a:ext cx="11312165" cy="5307290"/>
          </a:xfrm>
        </p:spPr>
        <p:txBody>
          <a:bodyPr>
            <a:normAutofit lnSpcReduction="10000"/>
          </a:bodyPr>
          <a:lstStyle/>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Businesses should engage with and provide value to their customers and consumers in a responsible manner</a:t>
            </a:r>
          </a:p>
          <a:p>
            <a:pPr lvl="1" algn="just">
              <a:buClr>
                <a:srgbClr val="A53010"/>
              </a:buClr>
            </a:pPr>
            <a:r>
              <a:rPr lang="en-GB" sz="3000" dirty="0">
                <a:solidFill>
                  <a:prstClr val="black">
                    <a:lumMod val="75000"/>
                    <a:lumOff val="25000"/>
                  </a:prstClr>
                </a:solidFill>
                <a:latin typeface="Seagull Hv BT" panose="0209080305050A020404" pitchFamily="18" charset="0"/>
                <a:ea typeface="Calibri" panose="020F0502020204030204" pitchFamily="34" charset="0"/>
              </a:rPr>
              <a:t>Business entities </a:t>
            </a: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should promote the wellbeing of all employees</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Businesses should respect the interests of, and be responsive towards all stakeholders, especially those who are disadvantaged, vulnerable and marginalised</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Businesses should respect and promote human rights</a:t>
            </a:r>
          </a:p>
          <a:p>
            <a:pPr lvl="1" algn="just">
              <a:buClr>
                <a:srgbClr val="A53010"/>
              </a:buClr>
            </a:pPr>
            <a:r>
              <a:rPr lang="en-GB" sz="3000" dirty="0" smtClean="0">
                <a:solidFill>
                  <a:prstClr val="black">
                    <a:lumMod val="75000"/>
                    <a:lumOff val="25000"/>
                  </a:prstClr>
                </a:solidFill>
                <a:latin typeface="Seagull Hv BT" panose="0209080305050A020404" pitchFamily="18" charset="0"/>
                <a:ea typeface="Calibri" panose="020F0502020204030204" pitchFamily="34" charset="0"/>
              </a:rPr>
              <a:t>Businesses should respect, protect, and make efforts to restore the environment</a:t>
            </a:r>
          </a:p>
        </p:txBody>
      </p:sp>
      <p:sp>
        <p:nvSpPr>
          <p:cNvPr id="4" name="Footer Placeholder 3"/>
          <p:cNvSpPr>
            <a:spLocks noGrp="1"/>
          </p:cNvSpPr>
          <p:nvPr>
            <p:ph type="ftr" sz="quarter" idx="11"/>
          </p:nvPr>
        </p:nvSpPr>
        <p:spPr>
          <a:xfrm>
            <a:off x="2515385" y="6409912"/>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36793159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889" y="301659"/>
            <a:ext cx="11302738" cy="772998"/>
          </a:xfrm>
        </p:spPr>
        <p:txBody>
          <a:bodyPr>
            <a:normAutofit fontScale="90000"/>
          </a:bodyPr>
          <a:lstStyle/>
          <a:p>
            <a:pPr algn="just"/>
            <a: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EMERGING ISSUES IN SUSTAINABILITY REPORTING</a:t>
            </a:r>
            <a:endParaRPr lang="en-US" sz="4400" dirty="0">
              <a:latin typeface="Seagull Hv BT" panose="0209080305050A020404" pitchFamily="18" charset="0"/>
            </a:endParaRPr>
          </a:p>
        </p:txBody>
      </p:sp>
      <p:sp>
        <p:nvSpPr>
          <p:cNvPr id="3" name="Content Placeholder 2"/>
          <p:cNvSpPr>
            <a:spLocks noGrp="1"/>
          </p:cNvSpPr>
          <p:nvPr>
            <p:ph idx="1"/>
          </p:nvPr>
        </p:nvSpPr>
        <p:spPr>
          <a:xfrm>
            <a:off x="688157" y="1244338"/>
            <a:ext cx="11095348" cy="5429839"/>
          </a:xfrm>
        </p:spPr>
        <p:txBody>
          <a:bodyPr>
            <a:noAutofit/>
          </a:bodyPr>
          <a:lstStyle/>
          <a:p>
            <a:pPr lvl="0" algn="just">
              <a:lnSpc>
                <a:spcPct val="150000"/>
              </a:lnSpc>
              <a:spcAft>
                <a:spcPts val="800"/>
              </a:spcAft>
              <a:buClr>
                <a:srgbClr val="A53010"/>
              </a:buClr>
            </a:pPr>
            <a:r>
              <a:rPr lang="en-GB" sz="28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COMPLIANCE IS NOT MANDATORY FOR ALL COMPANIES</a:t>
            </a:r>
          </a:p>
          <a:p>
            <a:pPr lvl="1" algn="just">
              <a:lnSpc>
                <a:spcPct val="150000"/>
              </a:lnSpc>
              <a:spcAft>
                <a:spcPts val="800"/>
              </a:spcAft>
              <a:buClr>
                <a:srgbClr val="A53010"/>
              </a:buClr>
            </a:pPr>
            <a:r>
              <a:rPr lang="en-GB" sz="24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a:t>
            </a:r>
            <a:r>
              <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he Sustainability Guidelines released in January 2019 by the Nigerian Exchange Ltd, which is expected to provide non-financial information on ESG, requires only voluntary compliance. </a:t>
            </a:r>
            <a:r>
              <a:rPr lang="en-GB" sz="24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It is only mandatory for </a:t>
            </a:r>
            <a:r>
              <a:rPr lang="en-GB" sz="2400" b="1"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8 Premium </a:t>
            </a:r>
            <a:r>
              <a:rPr lang="en-GB" sz="2400" b="1" u="sng"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board companies</a:t>
            </a:r>
            <a:r>
              <a:rPr lang="en-GB" sz="24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(highly capitalised </a:t>
            </a:r>
            <a:r>
              <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companies and leaders in their sectors)</a:t>
            </a:r>
            <a:endParaRPr lang="en-GB" sz="24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r>
              <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Thus, many listed entities have the justifiable option not to include them in their stewardship reports, if they choose. There are no sanctions if they decide not to disclose non-financial information</a:t>
            </a:r>
            <a:r>
              <a:rPr lang="en-GB" sz="24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t>
            </a:r>
            <a:endPar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endParaRPr lang="en-US" b="1" dirty="0" smtClean="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2473078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060" y="89459"/>
            <a:ext cx="11434713" cy="1063448"/>
          </a:xfrm>
        </p:spPr>
        <p:txBody>
          <a:bodyPr>
            <a:normAutofit fontScale="90000"/>
          </a:bodyPr>
          <a:lstStyle/>
          <a:p>
            <a:pPr algn="ctr"/>
            <a: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EMERGING ISSUES IN SUSTAINABILITY REPORTING</a:t>
            </a:r>
            <a:b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br>
            <a: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(CONTD)</a:t>
            </a:r>
            <a:endParaRPr lang="en-US" sz="4400" dirty="0">
              <a:latin typeface="Seagull Hv BT" panose="0209080305050A020404" pitchFamily="18" charset="0"/>
            </a:endParaRPr>
          </a:p>
        </p:txBody>
      </p:sp>
      <p:sp>
        <p:nvSpPr>
          <p:cNvPr id="3" name="Content Placeholder 2"/>
          <p:cNvSpPr>
            <a:spLocks noGrp="1"/>
          </p:cNvSpPr>
          <p:nvPr>
            <p:ph idx="1"/>
          </p:nvPr>
        </p:nvSpPr>
        <p:spPr>
          <a:xfrm>
            <a:off x="443060" y="1357461"/>
            <a:ext cx="11576115" cy="5335570"/>
          </a:xfrm>
        </p:spPr>
        <p:txBody>
          <a:bodyPr>
            <a:noAutofit/>
          </a:bodyPr>
          <a:lstStyle/>
          <a:p>
            <a:pPr lvl="0" algn="just">
              <a:lnSpc>
                <a:spcPct val="150000"/>
              </a:lnSpc>
              <a:spcAft>
                <a:spcPts val="800"/>
              </a:spcAft>
              <a:buClr>
                <a:srgbClr val="A53010"/>
              </a:buClr>
            </a:pPr>
            <a:r>
              <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POSSIBILITY OF SELECTIVE DISCLOSURE OF INFORMATION</a:t>
            </a:r>
          </a:p>
          <a:p>
            <a:pPr lvl="1" algn="just">
              <a:lnSpc>
                <a:spcPct val="150000"/>
              </a:lnSpc>
              <a:spcAft>
                <a:spcPts val="800"/>
              </a:spcAft>
              <a:buClr>
                <a:srgbClr val="A53010"/>
              </a:buClr>
            </a:pPr>
            <a:r>
              <a:rPr lang="en-GB" sz="24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U</a:t>
            </a:r>
            <a:r>
              <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nder </a:t>
            </a:r>
            <a:r>
              <a:rPr lang="en-GB" sz="24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 voluntary compliance regime, the board may selectively choose the information to disclose or not to disclose. </a:t>
            </a:r>
            <a:endPar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r>
              <a:rPr lang="en-GB" sz="2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Despite the template provided by NGX Ltd, many </a:t>
            </a:r>
            <a:r>
              <a:rPr lang="en-GB" sz="23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entities will </a:t>
            </a:r>
            <a:r>
              <a:rPr lang="en-GB" sz="2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be reluctant </a:t>
            </a:r>
            <a:r>
              <a:rPr lang="en-GB" sz="23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to disclose too much information for fear of losing competitive </a:t>
            </a:r>
            <a:r>
              <a:rPr lang="en-GB" sz="2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advantage.</a:t>
            </a:r>
          </a:p>
          <a:p>
            <a:pPr lvl="1" algn="just">
              <a:lnSpc>
                <a:spcPct val="150000"/>
              </a:lnSpc>
              <a:spcAft>
                <a:spcPts val="800"/>
              </a:spcAft>
              <a:buClr>
                <a:srgbClr val="A53010"/>
              </a:buClr>
            </a:pPr>
            <a:r>
              <a:rPr lang="en-GB" sz="2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 quantum and nature of information voluntarily disclosed will depend on the </a:t>
            </a:r>
            <a:r>
              <a:rPr lang="en-GB" sz="23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intentions of </a:t>
            </a:r>
            <a:r>
              <a:rPr lang="en-GB" sz="2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board members and these may not </a:t>
            </a:r>
            <a:r>
              <a:rPr lang="en-GB" sz="23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faithfully represent organisational activities. </a:t>
            </a:r>
            <a:endParaRPr lang="en-GB" sz="2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endParaRPr>
          </a:p>
          <a:p>
            <a:endParaRPr lang="en-US" b="1" dirty="0" smtClean="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11790697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218" y="113122"/>
            <a:ext cx="11623249" cy="1150070"/>
          </a:xfrm>
        </p:spPr>
        <p:txBody>
          <a:bodyPr>
            <a:normAutofit fontScale="90000"/>
          </a:bodyPr>
          <a:lstStyle/>
          <a:p>
            <a:pPr algn="ctr"/>
            <a: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EMERGING ISSUES IN SUSTAINABILITY REPORTING (CONTD)</a:t>
            </a:r>
            <a:endParaRPr lang="en-US" sz="4400" dirty="0">
              <a:latin typeface="Seagull Hv BT" panose="0209080305050A020404" pitchFamily="18" charset="0"/>
            </a:endParaRPr>
          </a:p>
        </p:txBody>
      </p:sp>
      <p:sp>
        <p:nvSpPr>
          <p:cNvPr id="3" name="Content Placeholder 2"/>
          <p:cNvSpPr>
            <a:spLocks noGrp="1"/>
          </p:cNvSpPr>
          <p:nvPr>
            <p:ph idx="1"/>
          </p:nvPr>
        </p:nvSpPr>
        <p:spPr>
          <a:xfrm>
            <a:off x="358219" y="1357461"/>
            <a:ext cx="11623248" cy="5335570"/>
          </a:xfrm>
        </p:spPr>
        <p:txBody>
          <a:bodyPr>
            <a:noAutofit/>
          </a:bodyPr>
          <a:lstStyle/>
          <a:p>
            <a:pPr lvl="0" algn="just">
              <a:lnSpc>
                <a:spcPct val="150000"/>
              </a:lnSpc>
              <a:spcAft>
                <a:spcPts val="800"/>
              </a:spcAft>
              <a:buClr>
                <a:srgbClr val="A53010"/>
              </a:buClr>
            </a:pPr>
            <a:r>
              <a:rPr lang="en-GB" sz="2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VOLUNTARY DISCLOSURE AND INFORMATION OVERLOAD</a:t>
            </a:r>
          </a:p>
          <a:p>
            <a:pPr lvl="1" algn="just">
              <a:lnSpc>
                <a:spcPct val="150000"/>
              </a:lnSpc>
              <a:spcAft>
                <a:spcPts val="800"/>
              </a:spcAft>
              <a:buClr>
                <a:srgbClr val="A53010"/>
              </a:buClr>
            </a:pPr>
            <a:r>
              <a:rPr lang="en-GB" sz="2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Voluntary disclosures may create information overload and confusion mainly because such reports are </a:t>
            </a:r>
            <a:r>
              <a:rPr lang="en-GB" sz="2200"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standalone, unconnected</a:t>
            </a:r>
            <a:r>
              <a:rPr lang="en-GB" sz="2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and not </a:t>
            </a:r>
            <a:r>
              <a:rPr lang="en-GB" sz="2200" u="sng"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concise</a:t>
            </a:r>
            <a:r>
              <a:rPr lang="en-GB" sz="2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 For Example, the Zenith Bank 2020 Sustainability report had 120 pages and annual report of 268 pagination. Similarly, GTB 2020 annual report had 388 pages (with 8 pages of sustainability report) and a standalone 17 pages of CSR Report. </a:t>
            </a:r>
          </a:p>
          <a:p>
            <a:pPr lvl="1" algn="just">
              <a:lnSpc>
                <a:spcPct val="150000"/>
              </a:lnSpc>
              <a:spcAft>
                <a:spcPts val="800"/>
              </a:spcAft>
              <a:buClr>
                <a:srgbClr val="A53010"/>
              </a:buClr>
            </a:pPr>
            <a:r>
              <a:rPr lang="en-GB" sz="2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There is need to reconcile the plausible initiative aimed at bridging the information gap with the unintended consequences of information overload.</a:t>
            </a:r>
            <a:endParaRPr lang="en-US" sz="2200" dirty="0">
              <a:solidFill>
                <a:prstClr val="black">
                  <a:lumMod val="75000"/>
                  <a:lumOff val="25000"/>
                </a:prstClr>
              </a:solidFill>
              <a:latin typeface="Seagull Hv BT" panose="0209080305050A0204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4973708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328" y="207390"/>
            <a:ext cx="11557262" cy="1102936"/>
          </a:xfrm>
        </p:spPr>
        <p:txBody>
          <a:bodyPr>
            <a:normAutofit fontScale="90000"/>
          </a:bodyPr>
          <a:lstStyle/>
          <a:p>
            <a:pPr algn="ctr"/>
            <a: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EMERGING ISSUES IN SUSTAINABILITY REPORTING (CONTD)</a:t>
            </a:r>
            <a:endParaRPr lang="en-US" sz="4400" dirty="0">
              <a:latin typeface="Seagull Hv BT" panose="0209080305050A020404" pitchFamily="18" charset="0"/>
            </a:endParaRPr>
          </a:p>
        </p:txBody>
      </p:sp>
      <p:sp>
        <p:nvSpPr>
          <p:cNvPr id="3" name="Content Placeholder 2"/>
          <p:cNvSpPr>
            <a:spLocks noGrp="1"/>
          </p:cNvSpPr>
          <p:nvPr>
            <p:ph idx="1"/>
          </p:nvPr>
        </p:nvSpPr>
        <p:spPr>
          <a:xfrm>
            <a:off x="678730" y="1357461"/>
            <a:ext cx="11104775" cy="5335570"/>
          </a:xfrm>
        </p:spPr>
        <p:txBody>
          <a:bodyPr>
            <a:noAutofit/>
          </a:bodyPr>
          <a:lstStyle/>
          <a:p>
            <a:pPr lvl="0" algn="just">
              <a:lnSpc>
                <a:spcPct val="150000"/>
              </a:lnSpc>
              <a:spcAft>
                <a:spcPts val="800"/>
              </a:spcAft>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NON-FINANCIAL  INFORMATION ARE NOT AUDITED</a:t>
            </a:r>
          </a:p>
          <a:p>
            <a:pPr lvl="1" algn="just">
              <a:lnSpc>
                <a:spcPct val="150000"/>
              </a:lnSpc>
              <a:spcAft>
                <a:spcPts val="800"/>
              </a:spcAft>
              <a:buClr>
                <a:srgbClr val="A53010"/>
              </a:buClr>
            </a:pPr>
            <a:r>
              <a:rPr lang="en-GB" sz="28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Narrative Non-financial information which underlie sustainability reports are </a:t>
            </a:r>
            <a:r>
              <a:rPr lang="en-GB" sz="2800" dirty="0" smtClean="0">
                <a:latin typeface="Seagull Hv BT" panose="0209080305050A020404" pitchFamily="18" charset="0"/>
              </a:rPr>
              <a:t>not assured </a:t>
            </a:r>
            <a:r>
              <a:rPr lang="en-GB" sz="2800" dirty="0">
                <a:latin typeface="Seagull Hv BT" panose="0209080305050A020404" pitchFamily="18" charset="0"/>
              </a:rPr>
              <a:t>by external auditors thereby raising doubts about their credibility and value relevance to stakeholders’ decision </a:t>
            </a:r>
            <a:r>
              <a:rPr lang="en-GB" sz="2800" dirty="0" smtClean="0">
                <a:latin typeface="Seagull Hv BT" panose="0209080305050A020404" pitchFamily="18" charset="0"/>
              </a:rPr>
              <a:t>making. </a:t>
            </a:r>
          </a:p>
          <a:p>
            <a:pPr lvl="1" algn="just">
              <a:lnSpc>
                <a:spcPct val="150000"/>
              </a:lnSpc>
              <a:spcAft>
                <a:spcPts val="800"/>
              </a:spcAft>
              <a:buClr>
                <a:srgbClr val="A53010"/>
              </a:buClr>
            </a:pPr>
            <a:r>
              <a:rPr lang="en-GB" sz="2800" dirty="0" smtClean="0">
                <a:latin typeface="Seagull Hv BT" panose="0209080305050A020404" pitchFamily="18" charset="0"/>
              </a:rPr>
              <a:t>Current practices create room for best of judgements which may sometimes be subjective. </a:t>
            </a:r>
          </a:p>
          <a:p>
            <a:pPr lvl="1" algn="just">
              <a:lnSpc>
                <a:spcPct val="150000"/>
              </a:lnSpc>
              <a:spcAft>
                <a:spcPts val="800"/>
              </a:spcAft>
              <a:buClr>
                <a:srgbClr val="A53010"/>
              </a:buClr>
            </a:pPr>
            <a:endParaRPr lang="en-US" sz="1800"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a:p>
            <a:endParaRPr lang="en-US" b="1" dirty="0" smtClean="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32561506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035" y="188535"/>
            <a:ext cx="11510128" cy="1084083"/>
          </a:xfrm>
        </p:spPr>
        <p:txBody>
          <a:bodyPr>
            <a:normAutofit fontScale="90000"/>
          </a:bodyPr>
          <a:lstStyle/>
          <a:p>
            <a:pPr algn="ctr"/>
            <a: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EMERGING ISSUES IN SUSTAINABILITY  REPORTING (CONTD)</a:t>
            </a:r>
            <a:endParaRPr lang="en-US" sz="4400" dirty="0">
              <a:latin typeface="Seagull Hv BT" panose="0209080305050A020404" pitchFamily="18" charset="0"/>
            </a:endParaRPr>
          </a:p>
        </p:txBody>
      </p:sp>
      <p:sp>
        <p:nvSpPr>
          <p:cNvPr id="3" name="Content Placeholder 2"/>
          <p:cNvSpPr>
            <a:spLocks noGrp="1"/>
          </p:cNvSpPr>
          <p:nvPr>
            <p:ph idx="1"/>
          </p:nvPr>
        </p:nvSpPr>
        <p:spPr>
          <a:xfrm>
            <a:off x="678730" y="1357461"/>
            <a:ext cx="11104775" cy="5335570"/>
          </a:xfrm>
        </p:spPr>
        <p:txBody>
          <a:bodyPr>
            <a:noAutofit/>
          </a:bodyPr>
          <a:lstStyle/>
          <a:p>
            <a:pPr lvl="0" algn="just">
              <a:lnSpc>
                <a:spcPct val="150000"/>
              </a:lnSpc>
              <a:spcAft>
                <a:spcPts val="800"/>
              </a:spcAft>
              <a:buClr>
                <a:srgbClr val="A53010"/>
              </a:buClr>
            </a:pPr>
            <a:r>
              <a:rPr lang="en-GB" sz="24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ORGANISATIONS MAY ENGAGE IN IMPRESSION MANAGEMENT OR FALSE CLAIMS</a:t>
            </a:r>
          </a:p>
          <a:p>
            <a:pPr lvl="1" algn="just">
              <a:lnSpc>
                <a:spcPct val="150000"/>
              </a:lnSpc>
              <a:spcAft>
                <a:spcPts val="800"/>
              </a:spcAft>
              <a:buClr>
                <a:srgbClr val="A53010"/>
              </a:buClr>
            </a:pPr>
            <a:r>
              <a:rPr lang="en-GB" sz="2800" b="1" dirty="0" smtClean="0">
                <a:solidFill>
                  <a:srgbClr val="000000"/>
                </a:solidFill>
                <a:latin typeface="Seagull" pitchFamily="2" charset="0"/>
                <a:ea typeface="Times New Roman" panose="02020603050405020304" pitchFamily="18" charset="0"/>
                <a:cs typeface="Times New Roman" panose="02020603050405020304" pitchFamily="18" charset="0"/>
              </a:rPr>
              <a:t>With </a:t>
            </a:r>
            <a:r>
              <a:rPr lang="en-GB" sz="2800" b="1" dirty="0">
                <a:solidFill>
                  <a:srgbClr val="000000"/>
                </a:solidFill>
                <a:latin typeface="Seagull" pitchFamily="2" charset="0"/>
                <a:ea typeface="Times New Roman" panose="02020603050405020304" pitchFamily="18" charset="0"/>
                <a:cs typeface="Times New Roman" panose="02020603050405020304" pitchFamily="18" charset="0"/>
              </a:rPr>
              <a:t>voluntary </a:t>
            </a:r>
            <a:r>
              <a:rPr lang="en-GB" sz="2800" b="1" dirty="0" smtClean="0">
                <a:solidFill>
                  <a:srgbClr val="000000"/>
                </a:solidFill>
                <a:latin typeface="Seagull" pitchFamily="2" charset="0"/>
                <a:ea typeface="Times New Roman" panose="02020603050405020304" pitchFamily="18" charset="0"/>
                <a:cs typeface="Times New Roman" panose="02020603050405020304" pitchFamily="18" charset="0"/>
              </a:rPr>
              <a:t>disclosure on non-financial information, </a:t>
            </a:r>
            <a:r>
              <a:rPr lang="en-GB" sz="2800" b="1" dirty="0">
                <a:solidFill>
                  <a:srgbClr val="000000"/>
                </a:solidFill>
                <a:latin typeface="Seagull" pitchFamily="2" charset="0"/>
                <a:ea typeface="Times New Roman" panose="02020603050405020304" pitchFamily="18" charset="0"/>
                <a:cs typeface="Times New Roman" panose="02020603050405020304" pitchFamily="18" charset="0"/>
              </a:rPr>
              <a:t>organisations can engage in impression management and actually make claims that have not been achieved particularly in the areas of social and environmental </a:t>
            </a:r>
            <a:r>
              <a:rPr lang="en-GB" sz="2800" b="1" dirty="0" smtClean="0">
                <a:solidFill>
                  <a:srgbClr val="000000"/>
                </a:solidFill>
                <a:latin typeface="Seagull" pitchFamily="2" charset="0"/>
                <a:ea typeface="Times New Roman" panose="02020603050405020304" pitchFamily="18" charset="0"/>
                <a:cs typeface="Times New Roman" panose="02020603050405020304" pitchFamily="18" charset="0"/>
              </a:rPr>
              <a:t>performance. </a:t>
            </a:r>
          </a:p>
          <a:p>
            <a:pPr lvl="1" algn="just">
              <a:lnSpc>
                <a:spcPct val="150000"/>
              </a:lnSpc>
              <a:spcAft>
                <a:spcPts val="800"/>
              </a:spcAft>
              <a:buClr>
                <a:srgbClr val="A53010"/>
              </a:buClr>
            </a:pPr>
            <a:r>
              <a:rPr lang="en-GB" sz="2800" b="1" dirty="0" smtClean="0">
                <a:solidFill>
                  <a:srgbClr val="000000"/>
                </a:solidFill>
                <a:latin typeface="Seagull" pitchFamily="2" charset="0"/>
                <a:ea typeface="Times New Roman" panose="02020603050405020304" pitchFamily="18" charset="0"/>
                <a:cs typeface="Times New Roman" panose="02020603050405020304" pitchFamily="18" charset="0"/>
              </a:rPr>
              <a:t>Since </a:t>
            </a:r>
            <a:r>
              <a:rPr lang="en-GB" sz="2800" b="1" dirty="0">
                <a:solidFill>
                  <a:srgbClr val="000000"/>
                </a:solidFill>
                <a:latin typeface="Seagull" pitchFamily="2" charset="0"/>
                <a:ea typeface="Times New Roman" panose="02020603050405020304" pitchFamily="18" charset="0"/>
                <a:cs typeface="Times New Roman" panose="02020603050405020304" pitchFamily="18" charset="0"/>
              </a:rPr>
              <a:t>some of these disclosures are largely self-laudatory, the purpose of disclosure is vitiated. </a:t>
            </a:r>
            <a:endParaRPr lang="en-GB" sz="2800" b="1" dirty="0" smtClean="0">
              <a:solidFill>
                <a:srgbClr val="000000"/>
              </a:solidFill>
              <a:latin typeface="Seagull" pitchFamily="2"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endParaRPr lang="en-GB"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endParaRPr lang="en-US" sz="1800"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a:p>
            <a:endParaRPr lang="en-US" b="1" dirty="0" smtClean="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27098738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035" y="188535"/>
            <a:ext cx="11510128" cy="1084083"/>
          </a:xfrm>
        </p:spPr>
        <p:txBody>
          <a:bodyPr>
            <a:normAutofit fontScale="90000"/>
          </a:bodyPr>
          <a:lstStyle/>
          <a:p>
            <a:pPr algn="ctr"/>
            <a:r>
              <a:rPr lang="en-GB" sz="4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EMERGING ISSUES IN SUSTAINABILITY  REPORTING (CONTD)</a:t>
            </a:r>
            <a:endParaRPr lang="en-US" sz="4400" dirty="0">
              <a:latin typeface="Seagull Hv BT" panose="0209080305050A020404" pitchFamily="18" charset="0"/>
            </a:endParaRPr>
          </a:p>
        </p:txBody>
      </p:sp>
      <p:sp>
        <p:nvSpPr>
          <p:cNvPr id="3" name="Content Placeholder 2"/>
          <p:cNvSpPr>
            <a:spLocks noGrp="1"/>
          </p:cNvSpPr>
          <p:nvPr>
            <p:ph idx="1"/>
          </p:nvPr>
        </p:nvSpPr>
        <p:spPr>
          <a:xfrm>
            <a:off x="575035" y="1338607"/>
            <a:ext cx="11349871" cy="5335570"/>
          </a:xfrm>
        </p:spPr>
        <p:txBody>
          <a:bodyPr>
            <a:noAutofit/>
          </a:bodyPr>
          <a:lstStyle/>
          <a:p>
            <a:pPr lvl="0" algn="just">
              <a:lnSpc>
                <a:spcPct val="150000"/>
              </a:lnSpc>
              <a:spcAft>
                <a:spcPts val="800"/>
              </a:spcAft>
              <a:buClr>
                <a:srgbClr val="A53010"/>
              </a:buClr>
            </a:pPr>
            <a:r>
              <a:rPr lang="en-GB" sz="28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No framework or Standards on how to present narrative non-financial information</a:t>
            </a:r>
            <a:endParaRPr lang="en-GB" sz="2800" b="1" dirty="0">
              <a:solidFill>
                <a:schemeClr val="tx1"/>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r>
              <a:rPr lang="en-GB" sz="2400" b="1" dirty="0" smtClean="0">
                <a:solidFill>
                  <a:schemeClr val="tx1"/>
                </a:solidFill>
                <a:latin typeface="Seagull Hv BT" panose="0209080305050A020404" pitchFamily="18" charset="0"/>
                <a:ea typeface="Calibri" panose="020F0502020204030204" pitchFamily="34" charset="0"/>
              </a:rPr>
              <a:t>Beyond </a:t>
            </a:r>
            <a:r>
              <a:rPr lang="en-GB" sz="2400" b="1" dirty="0">
                <a:solidFill>
                  <a:schemeClr val="tx1"/>
                </a:solidFill>
                <a:latin typeface="Seagull Hv BT" panose="0209080305050A020404" pitchFamily="18" charset="0"/>
                <a:ea typeface="Calibri" panose="020F0502020204030204" pitchFamily="34" charset="0"/>
              </a:rPr>
              <a:t>the mandatory inclusion of corporate governance report, strategy report (in UK), director’s report and management commentary</a:t>
            </a:r>
            <a:r>
              <a:rPr lang="en-GB" sz="2400" b="1" dirty="0" smtClean="0">
                <a:solidFill>
                  <a:schemeClr val="tx1"/>
                </a:solidFill>
                <a:latin typeface="Seagull Hv BT" panose="0209080305050A020404" pitchFamily="18" charset="0"/>
                <a:ea typeface="Calibri" panose="020F0502020204030204" pitchFamily="34" charset="0"/>
              </a:rPr>
              <a:t>, there are no universal frameworks and standards for reporting non-financial information </a:t>
            </a:r>
          </a:p>
          <a:p>
            <a:pPr lvl="1" algn="just">
              <a:lnSpc>
                <a:spcPct val="150000"/>
              </a:lnSpc>
              <a:spcAft>
                <a:spcPts val="800"/>
              </a:spcAft>
              <a:buClr>
                <a:srgbClr val="A53010"/>
              </a:buClr>
            </a:pPr>
            <a:r>
              <a:rPr lang="en-GB" sz="2400" b="1" dirty="0" smtClean="0">
                <a:solidFill>
                  <a:schemeClr val="tx1"/>
                </a:solidFill>
                <a:latin typeface="Seagull Hv BT" panose="0209080305050A020404" pitchFamily="18" charset="0"/>
                <a:ea typeface="Calibri" panose="020F0502020204030204" pitchFamily="34" charset="0"/>
              </a:rPr>
              <a:t>This lacuna makes </a:t>
            </a:r>
            <a:r>
              <a:rPr lang="en-GB" sz="2400" b="1" dirty="0">
                <a:solidFill>
                  <a:schemeClr val="tx1"/>
                </a:solidFill>
                <a:latin typeface="Seagull Hv BT" panose="0209080305050A020404" pitchFamily="18" charset="0"/>
                <a:ea typeface="Calibri" panose="020F0502020204030204" pitchFamily="34" charset="0"/>
              </a:rPr>
              <a:t>it difficult for </a:t>
            </a:r>
            <a:r>
              <a:rPr lang="en-GB" sz="2400" b="1" dirty="0" smtClean="0">
                <a:solidFill>
                  <a:schemeClr val="tx1"/>
                </a:solidFill>
                <a:latin typeface="Seagull Hv BT" panose="0209080305050A020404" pitchFamily="18" charset="0"/>
                <a:ea typeface="Calibri" panose="020F0502020204030204" pitchFamily="34" charset="0"/>
              </a:rPr>
              <a:t>investors/capital providers </a:t>
            </a:r>
            <a:r>
              <a:rPr lang="en-GB" sz="2400" b="1" dirty="0">
                <a:solidFill>
                  <a:schemeClr val="tx1"/>
                </a:solidFill>
                <a:latin typeface="Seagull Hv BT" panose="0209080305050A020404" pitchFamily="18" charset="0"/>
                <a:ea typeface="Calibri" panose="020F0502020204030204" pitchFamily="34" charset="0"/>
              </a:rPr>
              <a:t>to compare the performance of different companies </a:t>
            </a:r>
            <a:endParaRPr lang="en-GB" sz="2400" b="1"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endParaRPr lang="en-GB" sz="2200" dirty="0" smtClean="0">
              <a:solidFill>
                <a:srgbClr val="000000"/>
              </a:solidFill>
              <a:latin typeface="Seagull Hv BT" panose="0209080305050A020404" pitchFamily="18" charset="0"/>
              <a:ea typeface="Times New Roman" panose="02020603050405020304" pitchFamily="18" charset="0"/>
              <a:cs typeface="Times New Roman" panose="02020603050405020304" pitchFamily="18" charset="0"/>
            </a:endParaRPr>
          </a:p>
          <a:p>
            <a:pPr lvl="1" algn="just">
              <a:lnSpc>
                <a:spcPct val="150000"/>
              </a:lnSpc>
              <a:spcAft>
                <a:spcPts val="800"/>
              </a:spcAft>
              <a:buClr>
                <a:srgbClr val="A53010"/>
              </a:buClr>
            </a:pPr>
            <a:endParaRPr lang="en-US" sz="1800"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a:p>
            <a:endParaRPr lang="en-US" b="1" dirty="0" smtClean="0">
              <a:latin typeface="Seagull Hv BT" panose="0209080305050A020404" pitchFamily="18"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a:xfrm>
            <a:off x="2439970" y="6309052"/>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16409049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534" y="292232"/>
            <a:ext cx="10543079" cy="603314"/>
          </a:xfrm>
        </p:spPr>
        <p:txBody>
          <a:bodyPr>
            <a:normAutofit/>
          </a:bodyPr>
          <a:lstStyle/>
          <a:p>
            <a:r>
              <a:rPr lang="en-GB" sz="32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SUMMARY, CONCLUSIONS AND RECOMMENDATIONS</a:t>
            </a:r>
            <a:endParaRPr lang="en-US" dirty="0">
              <a:latin typeface="Seagull Hv BT" panose="0209080305050A020404" pitchFamily="18" charset="0"/>
            </a:endParaRPr>
          </a:p>
        </p:txBody>
      </p:sp>
      <p:sp>
        <p:nvSpPr>
          <p:cNvPr id="3" name="Content Placeholder 2"/>
          <p:cNvSpPr>
            <a:spLocks noGrp="1"/>
          </p:cNvSpPr>
          <p:nvPr>
            <p:ph idx="1"/>
          </p:nvPr>
        </p:nvSpPr>
        <p:spPr>
          <a:xfrm>
            <a:off x="537328" y="1282045"/>
            <a:ext cx="11462994" cy="5269584"/>
          </a:xfrm>
        </p:spPr>
        <p:txBody>
          <a:bodyPr>
            <a:noAutofit/>
          </a:bodyPr>
          <a:lstStyle/>
          <a:p>
            <a:pPr algn="just">
              <a:spcAft>
                <a:spcPts val="800"/>
              </a:spcAft>
              <a:buClr>
                <a:srgbClr val="A53010"/>
              </a:buClr>
            </a:pPr>
            <a:r>
              <a:rPr lang="en-GB" sz="2300" b="1" dirty="0">
                <a:latin typeface="Seagull Hv BT" panose="0209080305050A020404" pitchFamily="18" charset="0"/>
                <a:ea typeface="Times New Roman" panose="02020603050405020304" pitchFamily="18" charset="0"/>
              </a:rPr>
              <a:t>T</a:t>
            </a:r>
            <a:r>
              <a:rPr lang="en-GB" sz="2300" b="1" dirty="0" smtClean="0">
                <a:latin typeface="Seagull Hv BT" panose="0209080305050A020404" pitchFamily="18" charset="0"/>
                <a:ea typeface="Times New Roman" panose="02020603050405020304" pitchFamily="18" charset="0"/>
              </a:rPr>
              <a:t>he </a:t>
            </a:r>
            <a:r>
              <a:rPr lang="en-GB" sz="2300" b="1" dirty="0">
                <a:latin typeface="Seagull Hv BT" panose="0209080305050A020404" pitchFamily="18" charset="0"/>
                <a:ea typeface="Times New Roman" panose="02020603050405020304" pitchFamily="18" charset="0"/>
              </a:rPr>
              <a:t>information needs of providers of financial capital are adequately addressed by </a:t>
            </a:r>
            <a:r>
              <a:rPr lang="en-GB" sz="2300" b="1" dirty="0" smtClean="0">
                <a:latin typeface="Seagull Hv BT" panose="0209080305050A020404" pitchFamily="18" charset="0"/>
                <a:ea typeface="Times New Roman" panose="02020603050405020304" pitchFamily="18" charset="0"/>
              </a:rPr>
              <a:t>IFRS principles-based GPFS</a:t>
            </a:r>
          </a:p>
          <a:p>
            <a:pPr algn="just">
              <a:spcAft>
                <a:spcPts val="800"/>
              </a:spcAft>
              <a:buClr>
                <a:srgbClr val="A53010"/>
              </a:buClr>
            </a:pPr>
            <a:r>
              <a:rPr lang="en-GB" sz="2300" b="1" dirty="0" smtClean="0">
                <a:latin typeface="Seagull Hv BT" panose="0209080305050A020404" pitchFamily="18" charset="0"/>
                <a:ea typeface="Times New Roman" panose="02020603050405020304" pitchFamily="18" charset="0"/>
              </a:rPr>
              <a:t>Whereas, the </a:t>
            </a:r>
            <a:r>
              <a:rPr lang="en-GB" sz="2300" b="1" dirty="0">
                <a:latin typeface="Seagull Hv BT" panose="0209080305050A020404" pitchFamily="18" charset="0"/>
                <a:ea typeface="Times New Roman" panose="02020603050405020304" pitchFamily="18" charset="0"/>
              </a:rPr>
              <a:t>information needs of the providers of other capitals, which are mainly non-financial in nature, are not accommodated in the financial </a:t>
            </a:r>
            <a:r>
              <a:rPr lang="en-GB" sz="2300" b="1" dirty="0" smtClean="0">
                <a:latin typeface="Seagull Hv BT" panose="0209080305050A020404" pitchFamily="18" charset="0"/>
                <a:ea typeface="Times New Roman" panose="02020603050405020304" pitchFamily="18" charset="0"/>
              </a:rPr>
              <a:t>statements</a:t>
            </a:r>
          </a:p>
          <a:p>
            <a:pPr lvl="0" algn="just">
              <a:spcAft>
                <a:spcPts val="800"/>
              </a:spcAft>
              <a:buClr>
                <a:srgbClr val="A53010"/>
              </a:buClr>
            </a:pPr>
            <a:r>
              <a:rPr lang="en-GB" sz="23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To address this problem, there is need to align current </a:t>
            </a:r>
            <a:r>
              <a:rPr lang="en-GB" sz="23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rPr>
              <a:t>reporting </a:t>
            </a:r>
            <a:r>
              <a:rPr lang="en-GB" sz="2300" b="1" dirty="0">
                <a:solidFill>
                  <a:prstClr val="black"/>
                </a:solidFill>
                <a:latin typeface="Seagull Hv BT" panose="0209080305050A020404" pitchFamily="18" charset="0"/>
                <a:ea typeface="Calibri" panose="020F0502020204030204" pitchFamily="34" charset="0"/>
                <a:cs typeface="Times New Roman" panose="02020603050405020304" pitchFamily="18" charset="0"/>
              </a:rPr>
              <a:t>practices with stakeholders’ information needs by evolving an ideal corporate reporting framework. </a:t>
            </a:r>
            <a:endParaRPr lang="en-US" sz="2300" b="1" dirty="0" smtClean="0">
              <a:solidFill>
                <a:prstClr val="black"/>
              </a:solidFill>
              <a:latin typeface="Seagull Hv BT" panose="0209080305050A020404" pitchFamily="18" charset="0"/>
              <a:ea typeface="Calibri" panose="020F0502020204030204" pitchFamily="34" charset="0"/>
              <a:cs typeface="Times New Roman" panose="02020603050405020304" pitchFamily="18" charset="0"/>
            </a:endParaRPr>
          </a:p>
          <a:p>
            <a:pPr algn="just">
              <a:spcAft>
                <a:spcPts val="800"/>
              </a:spcAft>
              <a:buClr>
                <a:srgbClr val="A53010"/>
              </a:buClr>
            </a:pPr>
            <a:r>
              <a:rPr lang="en-GB" sz="23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 view is rife that Sustainability report will adequately bridge the disconnect between financial and non-financial </a:t>
            </a:r>
            <a:r>
              <a:rPr lang="en-GB" sz="2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information, capture </a:t>
            </a:r>
            <a:r>
              <a:rPr lang="en-GB" sz="2300" b="1" dirty="0" smtClean="0">
                <a:latin typeface="Seagull Hv BT" panose="0209080305050A020404" pitchFamily="18" charset="0"/>
                <a:ea typeface="Calibri" panose="020F0502020204030204" pitchFamily="34" charset="0"/>
                <a:cs typeface="Times New Roman" panose="02020603050405020304" pitchFamily="18" charset="0"/>
              </a:rPr>
              <a:t>the </a:t>
            </a:r>
            <a:r>
              <a:rPr lang="en-GB" sz="2300" b="1" dirty="0">
                <a:latin typeface="Seagull Hv BT" panose="0209080305050A020404" pitchFamily="18" charset="0"/>
                <a:ea typeface="Calibri" panose="020F0502020204030204" pitchFamily="34" charset="0"/>
                <a:cs typeface="Times New Roman" panose="02020603050405020304" pitchFamily="18" charset="0"/>
              </a:rPr>
              <a:t>negative externalities created by corporate entities as they carry out their productive activities. </a:t>
            </a:r>
          </a:p>
          <a:p>
            <a:endParaRPr lang="en-US" sz="3600" b="1" dirty="0" smtClean="0">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16976465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621" y="292232"/>
            <a:ext cx="11004992" cy="772998"/>
          </a:xfrm>
        </p:spPr>
        <p:txBody>
          <a:bodyPr>
            <a:normAutofit fontScale="90000"/>
          </a:bodyPr>
          <a:lstStyle/>
          <a:p>
            <a:r>
              <a:rPr lang="en-GB" sz="32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SUMMARY, CONCLUSIONS AND RECOMMENDATIONS(CONTD)</a:t>
            </a:r>
            <a:endParaRPr lang="en-US" dirty="0">
              <a:latin typeface="Seagull Hv BT" panose="0209080305050A020404" pitchFamily="18" charset="0"/>
            </a:endParaRPr>
          </a:p>
        </p:txBody>
      </p:sp>
      <p:sp>
        <p:nvSpPr>
          <p:cNvPr id="3" name="Content Placeholder 2"/>
          <p:cNvSpPr>
            <a:spLocks noGrp="1"/>
          </p:cNvSpPr>
          <p:nvPr>
            <p:ph idx="1"/>
          </p:nvPr>
        </p:nvSpPr>
        <p:spPr>
          <a:xfrm>
            <a:off x="857839" y="1065230"/>
            <a:ext cx="10925666" cy="5608947"/>
          </a:xfrm>
        </p:spPr>
        <p:txBody>
          <a:bodyPr>
            <a:noAutofit/>
          </a:bodyPr>
          <a:lstStyle/>
          <a:p>
            <a:pPr algn="just">
              <a:lnSpc>
                <a:spcPct val="107000"/>
              </a:lnSpc>
              <a:spcAft>
                <a:spcPts val="800"/>
              </a:spcAft>
            </a:pPr>
            <a:r>
              <a:rPr lang="en-GB" sz="3000" b="1" dirty="0" smtClean="0">
                <a:latin typeface="Seagull Hv BT" panose="0209080305050A020404" pitchFamily="18" charset="0"/>
                <a:ea typeface="Calibri" panose="020F0502020204030204" pitchFamily="34" charset="0"/>
                <a:cs typeface="Times New Roman" panose="02020603050405020304" pitchFamily="18" charset="0"/>
              </a:rPr>
              <a:t>Except this is done, the </a:t>
            </a:r>
            <a:r>
              <a:rPr lang="en-GB" sz="3000" b="1" dirty="0">
                <a:latin typeface="Seagull Hv BT" panose="0209080305050A020404" pitchFamily="18" charset="0"/>
                <a:ea typeface="Calibri" panose="020F0502020204030204" pitchFamily="34" charset="0"/>
                <a:cs typeface="Times New Roman" panose="02020603050405020304" pitchFamily="18" charset="0"/>
              </a:rPr>
              <a:t>environment’s  ability to play its inherent triple roles of</a:t>
            </a:r>
            <a:r>
              <a:rPr lang="en-US" sz="3000" b="1" dirty="0">
                <a:latin typeface="Seagull Hv BT" panose="0209080305050A020404" pitchFamily="18" charset="0"/>
                <a:ea typeface="Calibri" panose="020F0502020204030204" pitchFamily="34" charset="0"/>
                <a:cs typeface="Times New Roman" panose="02020603050405020304" pitchFamily="18" charset="0"/>
              </a:rPr>
              <a:t> life support, food provider and waste assimilator</a:t>
            </a:r>
            <a:r>
              <a:rPr lang="en-GB" sz="3000" b="1" dirty="0">
                <a:latin typeface="Seagull Hv BT" panose="0209080305050A020404" pitchFamily="18" charset="0"/>
                <a:ea typeface="Calibri" panose="020F0502020204030204" pitchFamily="34" charset="0"/>
                <a:cs typeface="Times New Roman" panose="02020603050405020304" pitchFamily="18" charset="0"/>
              </a:rPr>
              <a:t> </a:t>
            </a:r>
            <a:r>
              <a:rPr lang="en-GB" sz="3000" b="1" dirty="0" smtClean="0">
                <a:latin typeface="Seagull Hv BT" panose="0209080305050A020404" pitchFamily="18" charset="0"/>
                <a:ea typeface="Calibri" panose="020F0502020204030204" pitchFamily="34" charset="0"/>
                <a:cs typeface="Times New Roman" panose="02020603050405020304" pitchFamily="18" charset="0"/>
              </a:rPr>
              <a:t>will be severely </a:t>
            </a:r>
            <a:r>
              <a:rPr lang="en-GB" sz="3000" b="1" dirty="0">
                <a:latin typeface="Seagull Hv BT" panose="0209080305050A020404" pitchFamily="18" charset="0"/>
                <a:ea typeface="Calibri" panose="020F0502020204030204" pitchFamily="34" charset="0"/>
                <a:cs typeface="Times New Roman" panose="02020603050405020304" pitchFamily="18" charset="0"/>
              </a:rPr>
              <a:t>challenged. </a:t>
            </a:r>
          </a:p>
          <a:p>
            <a:pPr algn="just">
              <a:lnSpc>
                <a:spcPct val="107000"/>
              </a:lnSpc>
              <a:spcAft>
                <a:spcPts val="800"/>
              </a:spcAft>
            </a:pPr>
            <a:r>
              <a:rPr lang="en-GB" sz="3000" b="1" dirty="0">
                <a:latin typeface="Seagull Hv BT" panose="0209080305050A020404" pitchFamily="18" charset="0"/>
                <a:ea typeface="Calibri" panose="020F0502020204030204" pitchFamily="34" charset="0"/>
                <a:cs typeface="Times New Roman" panose="02020603050405020304" pitchFamily="18" charset="0"/>
              </a:rPr>
              <a:t>The </a:t>
            </a:r>
            <a:r>
              <a:rPr lang="en-GB" sz="3000" b="1" dirty="0" smtClean="0">
                <a:latin typeface="Seagull Hv BT" panose="0209080305050A020404" pitchFamily="18" charset="0"/>
                <a:ea typeface="Calibri" panose="020F0502020204030204" pitchFamily="34" charset="0"/>
                <a:cs typeface="Times New Roman" panose="02020603050405020304" pitchFamily="18" charset="0"/>
              </a:rPr>
              <a:t>growing army of </a:t>
            </a:r>
            <a:r>
              <a:rPr lang="en-GB" sz="30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Socially Responsible Investors </a:t>
            </a:r>
            <a:r>
              <a:rPr lang="en-GB" sz="30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and </a:t>
            </a:r>
            <a:r>
              <a:rPr lang="en-GB" sz="3000" b="1" dirty="0" smtClean="0">
                <a:latin typeface="Seagull Hv BT" panose="0209080305050A020404" pitchFamily="18" charset="0"/>
                <a:ea typeface="Calibri" panose="020F0502020204030204" pitchFamily="34" charset="0"/>
                <a:cs typeface="Times New Roman" panose="02020603050405020304" pitchFamily="18" charset="0"/>
              </a:rPr>
              <a:t>stakeholders must hold </a:t>
            </a:r>
            <a:r>
              <a:rPr lang="en-GB" sz="3000" b="1" dirty="0">
                <a:latin typeface="Seagull Hv BT" panose="0209080305050A020404" pitchFamily="18" charset="0"/>
                <a:ea typeface="Calibri" panose="020F0502020204030204" pitchFamily="34" charset="0"/>
                <a:cs typeface="Times New Roman" panose="02020603050405020304" pitchFamily="18" charset="0"/>
              </a:rPr>
              <a:t>these entities to account, compel them to take responsibilities for their negativities and preclude them from prospering at the expense of society</a:t>
            </a:r>
            <a:r>
              <a:rPr lang="en-GB" sz="3000" b="1" dirty="0" smtClean="0">
                <a:latin typeface="Seagull Hv BT" panose="0209080305050A0204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en-GB" sz="3000" b="1" dirty="0" smtClean="0">
                <a:latin typeface="Seagull Hv BT" panose="0209080305050A020404" pitchFamily="18" charset="0"/>
                <a:ea typeface="Calibri" panose="020F0502020204030204" pitchFamily="34" charset="0"/>
                <a:cs typeface="Times New Roman" panose="02020603050405020304" pitchFamily="18" charset="0"/>
              </a:rPr>
              <a:t>The provision of financial and non-financial information is imperative under the circumstance</a:t>
            </a:r>
          </a:p>
          <a:p>
            <a:pPr algn="just">
              <a:lnSpc>
                <a:spcPct val="107000"/>
              </a:lnSpc>
              <a:spcAft>
                <a:spcPts val="800"/>
              </a:spcAft>
            </a:pPr>
            <a:endParaRPr lang="en-US" sz="2800" dirty="0">
              <a:latin typeface="Seagull Hv BT" panose="0209080305050A020404" pitchFamily="18" charset="0"/>
              <a:ea typeface="Calibri" panose="020F0502020204030204" pitchFamily="34" charset="0"/>
              <a:cs typeface="Times New Roman" panose="02020603050405020304" pitchFamily="18" charset="0"/>
            </a:endParaRPr>
          </a:p>
          <a:p>
            <a:pPr lvl="0" algn="just">
              <a:spcAft>
                <a:spcPts val="800"/>
              </a:spcAft>
              <a:buClr>
                <a:srgbClr val="A53010"/>
              </a:buClr>
            </a:pPr>
            <a:endParaRPr lang="en-US" sz="10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lvl="0">
              <a:buClr>
                <a:srgbClr val="A53010"/>
              </a:buClr>
            </a:pPr>
            <a:endParaRPr lang="en-US" sz="1600" b="1"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sz="3600" b="1" dirty="0" smtClean="0">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a:xfrm>
            <a:off x="2510672" y="6309052"/>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16554838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194" y="292232"/>
            <a:ext cx="11014419" cy="772998"/>
          </a:xfrm>
        </p:spPr>
        <p:txBody>
          <a:bodyPr>
            <a:normAutofit fontScale="90000"/>
          </a:bodyPr>
          <a:lstStyle/>
          <a:p>
            <a:r>
              <a:rPr lang="en-GB" sz="32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SUMMARY, CONCLUSIONS AND RECOMMENDATIONS (CONTD)</a:t>
            </a:r>
            <a:endParaRPr lang="en-US" dirty="0">
              <a:latin typeface="Seagull Hv BT" panose="0209080305050A020404" pitchFamily="18" charset="0"/>
            </a:endParaRPr>
          </a:p>
        </p:txBody>
      </p:sp>
      <p:sp>
        <p:nvSpPr>
          <p:cNvPr id="3" name="Content Placeholder 2"/>
          <p:cNvSpPr>
            <a:spLocks noGrp="1"/>
          </p:cNvSpPr>
          <p:nvPr>
            <p:ph idx="1"/>
          </p:nvPr>
        </p:nvSpPr>
        <p:spPr>
          <a:xfrm>
            <a:off x="857839" y="1338607"/>
            <a:ext cx="10925666" cy="5335570"/>
          </a:xfrm>
        </p:spPr>
        <p:txBody>
          <a:bodyPr>
            <a:noAutofit/>
          </a:bodyPr>
          <a:lstStyle/>
          <a:p>
            <a:pPr algn="just">
              <a:spcAft>
                <a:spcPts val="800"/>
              </a:spcAft>
              <a:buClr>
                <a:srgbClr val="A53010"/>
              </a:buClr>
            </a:pPr>
            <a:r>
              <a:rPr lang="en-GB" sz="3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Except the provision of non-financial information is made mandatory, the information needs of stakeholders will not be served because,</a:t>
            </a:r>
          </a:p>
          <a:p>
            <a:pPr lvl="1" algn="just">
              <a:spcAft>
                <a:spcPts val="800"/>
              </a:spcAft>
              <a:buClr>
                <a:srgbClr val="A53010"/>
              </a:buClr>
            </a:pPr>
            <a:r>
              <a:rPr lang="en-GB" sz="3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Board </a:t>
            </a:r>
            <a:r>
              <a:rPr lang="en-GB" sz="30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members will not embrace or adopt initiative of full disclosure that will lead to the total elimination of information </a:t>
            </a:r>
            <a:r>
              <a:rPr lang="en-GB" sz="30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asymmetry. </a:t>
            </a:r>
          </a:p>
          <a:p>
            <a:pPr algn="just">
              <a:spcAft>
                <a:spcPts val="800"/>
              </a:spcAft>
              <a:buClr>
                <a:srgbClr val="A53010"/>
              </a:buClr>
            </a:pPr>
            <a:r>
              <a:rPr lang="en-GB" sz="3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With voluntary disclosure, </a:t>
            </a:r>
            <a:r>
              <a:rPr lang="en-GB" sz="3200" dirty="0" smtClean="0">
                <a:solidFill>
                  <a:schemeClr val="tx1"/>
                </a:solidFill>
                <a:latin typeface="Seagull Hv BT" panose="0209080305050A020404" pitchFamily="18" charset="0"/>
                <a:ea typeface="Times New Roman" panose="02020603050405020304" pitchFamily="18" charset="0"/>
                <a:cs typeface="Times New Roman" panose="02020603050405020304" pitchFamily="18" charset="0"/>
              </a:rPr>
              <a:t>sadly,</a:t>
            </a:r>
            <a:r>
              <a:rPr lang="en-GB" sz="3200" dirty="0" smtClean="0">
                <a:solidFill>
                  <a:srgbClr val="FF0000"/>
                </a:solidFill>
                <a:latin typeface="Seagull Hv BT" panose="0209080305050A020404" pitchFamily="18" charset="0"/>
                <a:ea typeface="Times New Roman" panose="02020603050405020304" pitchFamily="18" charset="0"/>
                <a:cs typeface="Times New Roman" panose="02020603050405020304" pitchFamily="18" charset="0"/>
              </a:rPr>
              <a:t> </a:t>
            </a:r>
            <a:r>
              <a:rPr lang="en-GB" sz="3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there </a:t>
            </a:r>
            <a:r>
              <a:rPr lang="en-GB" sz="3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are no </a:t>
            </a:r>
            <a:r>
              <a:rPr lang="en-GB" sz="3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sanctions, </a:t>
            </a:r>
            <a:r>
              <a:rPr lang="en-GB" sz="3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if </a:t>
            </a:r>
            <a:r>
              <a:rPr lang="en-GB" sz="3200"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board members </a:t>
            </a:r>
            <a:r>
              <a:rPr lang="en-GB" sz="3200"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decide not to disclose non-financial information. </a:t>
            </a:r>
            <a:endParaRPr lang="en-US" sz="3200"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endParaRPr>
          </a:p>
          <a:p>
            <a:pPr lvl="0" algn="just">
              <a:spcAft>
                <a:spcPts val="800"/>
              </a:spcAft>
              <a:buClr>
                <a:srgbClr val="A53010"/>
              </a:buClr>
            </a:pPr>
            <a:endParaRPr lang="en-US" sz="10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lvl="0">
              <a:buClr>
                <a:srgbClr val="A53010"/>
              </a:buClr>
            </a:pPr>
            <a:endParaRPr lang="en-US" sz="1600" b="1"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sz="3600" b="1" dirty="0" smtClean="0">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35957468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35" y="162196"/>
            <a:ext cx="11255051" cy="761631"/>
          </a:xfrm>
        </p:spPr>
        <p:txBody>
          <a:bodyPr>
            <a:normAutofit fontScale="90000"/>
          </a:bodyPr>
          <a:lstStyle/>
          <a:p>
            <a:r>
              <a:rPr lang="en-GB" sz="3200"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SUMMARY, CONCLUSIONS AND </a:t>
            </a:r>
            <a:r>
              <a:rPr lang="en-GB" sz="32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RECOMMENDATIONS(CONTD)</a:t>
            </a:r>
            <a:endParaRPr lang="en-US" dirty="0"/>
          </a:p>
        </p:txBody>
      </p:sp>
      <p:sp>
        <p:nvSpPr>
          <p:cNvPr id="3" name="Content Placeholder 2"/>
          <p:cNvSpPr>
            <a:spLocks noGrp="1"/>
          </p:cNvSpPr>
          <p:nvPr>
            <p:ph idx="1"/>
          </p:nvPr>
        </p:nvSpPr>
        <p:spPr>
          <a:xfrm>
            <a:off x="904973" y="1216058"/>
            <a:ext cx="10906813" cy="5156462"/>
          </a:xfrm>
        </p:spPr>
        <p:txBody>
          <a:bodyPr>
            <a:normAutofit fontScale="92500" lnSpcReduction="20000"/>
          </a:bodyPr>
          <a:lstStyle/>
          <a:p>
            <a:pPr lvl="0" algn="just">
              <a:lnSpc>
                <a:spcPct val="150000"/>
              </a:lnSpc>
              <a:spcAft>
                <a:spcPts val="800"/>
              </a:spcAft>
              <a:buClr>
                <a:srgbClr val="A53010"/>
              </a:buClr>
            </a:pPr>
            <a:r>
              <a:rPr lang="en-GB" sz="24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There is a clamour today that there should be two-pillar corporate reporting structure in view of the momentum in the sustainability landscape: one for </a:t>
            </a:r>
            <a:r>
              <a:rPr lang="en-GB" sz="24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sustainability-related </a:t>
            </a:r>
            <a:r>
              <a:rPr lang="en-GB" sz="24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disclosure for financial information for </a:t>
            </a:r>
            <a:r>
              <a:rPr lang="en-GB" sz="24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investors(US-SASB) </a:t>
            </a:r>
            <a:r>
              <a:rPr lang="en-GB" sz="2400" b="1" dirty="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and one for sustainability reporting on impacts for a multi-stakeholder audience(GRI</a:t>
            </a:r>
            <a:r>
              <a:rPr lang="en-GB" sz="24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a:t>
            </a:r>
          </a:p>
          <a:p>
            <a:pPr lvl="0" algn="just">
              <a:lnSpc>
                <a:spcPct val="150000"/>
              </a:lnSpc>
              <a:spcAft>
                <a:spcPts val="800"/>
              </a:spcAft>
              <a:buClr>
                <a:srgbClr val="A53010"/>
              </a:buClr>
            </a:pPr>
            <a:r>
              <a:rPr lang="en-GB" sz="26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Although plausible, this option ignores the trend towards integrated </a:t>
            </a:r>
            <a:r>
              <a:rPr lang="en-GB" sz="26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reporting (IR) </a:t>
            </a:r>
            <a:r>
              <a:rPr lang="en-GB" sz="26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which provides concise, interconnected information for the benefits of all stakeholders. </a:t>
            </a:r>
            <a:r>
              <a:rPr lang="en-GB" sz="26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IR </a:t>
            </a:r>
            <a:r>
              <a:rPr lang="en-GB" sz="2600" b="1"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is an </a:t>
            </a:r>
            <a:r>
              <a:rPr lang="en-GB" sz="2600" b="1" smtClean="0">
                <a:latin typeface="Seagull Hv BT" panose="0209080305050A020404" pitchFamily="18" charset="0"/>
              </a:rPr>
              <a:t>umbrella </a:t>
            </a:r>
            <a:r>
              <a:rPr lang="en-GB" sz="2600" b="1" dirty="0">
                <a:latin typeface="Seagull Hv BT" panose="0209080305050A020404" pitchFamily="18" charset="0"/>
              </a:rPr>
              <a:t>report for a broad suite of reports and </a:t>
            </a:r>
            <a:r>
              <a:rPr lang="en-GB" sz="2600" b="1" dirty="0" smtClean="0">
                <a:latin typeface="Seagull Hv BT" panose="0209080305050A020404" pitchFamily="18" charset="0"/>
              </a:rPr>
              <a:t>communications.</a:t>
            </a:r>
            <a:r>
              <a:rPr lang="en-GB" sz="2600" dirty="0" smtClean="0">
                <a:latin typeface="Seagull Hv BT" panose="0209080305050A020404" pitchFamily="18" charset="0"/>
              </a:rPr>
              <a:t> </a:t>
            </a:r>
            <a:r>
              <a:rPr lang="en-GB" sz="26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Maintenance </a:t>
            </a:r>
            <a:r>
              <a:rPr lang="en-GB" sz="2600" b="1" dirty="0" smtClean="0">
                <a:solidFill>
                  <a:prstClr val="black">
                    <a:lumMod val="75000"/>
                    <a:lumOff val="25000"/>
                  </a:prstClr>
                </a:solidFill>
                <a:latin typeface="Seagull Hv BT" panose="0209080305050A020404" pitchFamily="18" charset="0"/>
                <a:ea typeface="Calibri" panose="020F0502020204030204" pitchFamily="34" charset="0"/>
                <a:cs typeface="Times New Roman" panose="02020603050405020304" pitchFamily="18" charset="0"/>
              </a:rPr>
              <a:t>of information in silos is inefficient, costly</a:t>
            </a:r>
            <a:r>
              <a:rPr lang="en-GB" sz="2600" b="1" dirty="0" smtClean="0">
                <a:solidFill>
                  <a:schemeClr val="tx1"/>
                </a:solidFill>
                <a:latin typeface="Seagull Hv BT" panose="0209080305050A020404" pitchFamily="18" charset="0"/>
                <a:ea typeface="Calibri" panose="020F0502020204030204" pitchFamily="34" charset="0"/>
                <a:cs typeface="Times New Roman" panose="02020603050405020304" pitchFamily="18" charset="0"/>
              </a:rPr>
              <a:t> and should be discouraged. </a:t>
            </a:r>
            <a:endParaRPr lang="en-US" sz="2600" b="1" dirty="0">
              <a:solidFill>
                <a:schemeClr val="tx1"/>
              </a:solidFill>
              <a:latin typeface="Seagull Hv BT" panose="0209080305050A020404" pitchFamily="18" charset="0"/>
              <a:ea typeface="Calibri" panose="020F0502020204030204" pitchFamily="34" charset="0"/>
              <a:cs typeface="Times New Roman" panose="02020603050405020304" pitchFamily="18" charset="0"/>
            </a:endParaRPr>
          </a:p>
          <a:p>
            <a:endParaRPr lang="en-US" b="1" dirty="0">
              <a:latin typeface="Seagull Hv BT" panose="0209080305050A0204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18542743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596" y="84841"/>
            <a:ext cx="11679810" cy="702941"/>
          </a:xfrm>
        </p:spPr>
        <p:txBody>
          <a:bodyPr>
            <a:normAutofit fontScale="90000"/>
          </a:bodyPr>
          <a:lstStyle/>
          <a:p>
            <a:pPr algn="ctr"/>
            <a:r>
              <a:rPr lang="en-GB" sz="5300"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PARTING SHOTS</a:t>
            </a:r>
            <a:endParaRPr lang="en-US" dirty="0"/>
          </a:p>
        </p:txBody>
      </p:sp>
      <p:sp>
        <p:nvSpPr>
          <p:cNvPr id="3" name="Content Placeholder 2"/>
          <p:cNvSpPr>
            <a:spLocks noGrp="1"/>
          </p:cNvSpPr>
          <p:nvPr>
            <p:ph idx="1"/>
          </p:nvPr>
        </p:nvSpPr>
        <p:spPr>
          <a:xfrm>
            <a:off x="531813" y="1152907"/>
            <a:ext cx="11393094" cy="5549551"/>
          </a:xfrm>
        </p:spPr>
        <p:txBody>
          <a:bodyPr>
            <a:normAutofit fontScale="92500" lnSpcReduction="20000"/>
          </a:bodyPr>
          <a:lstStyle/>
          <a:p>
            <a:pPr algn="just"/>
            <a:r>
              <a:rPr lang="en-US" sz="3500" b="1" dirty="0" smtClean="0">
                <a:latin typeface="Seagull Hv BT" panose="0209080305050A020404" pitchFamily="18" charset="0"/>
              </a:rPr>
              <a:t>ONLY </a:t>
            </a:r>
            <a:r>
              <a:rPr lang="en-US" sz="3500" b="1" dirty="0">
                <a:latin typeface="Seagull Hv BT" panose="0209080305050A020404" pitchFamily="18" charset="0"/>
              </a:rPr>
              <a:t>ACCOUNTANTS CAN SAVE THE </a:t>
            </a:r>
            <a:r>
              <a:rPr lang="en-US" sz="3500" b="1" dirty="0" smtClean="0">
                <a:latin typeface="Seagull Hv BT" panose="0209080305050A020404" pitchFamily="18" charset="0"/>
              </a:rPr>
              <a:t>WORLD(Peter </a:t>
            </a:r>
            <a:r>
              <a:rPr lang="en-US" sz="3200" b="1" dirty="0" smtClean="0">
                <a:solidFill>
                  <a:prstClr val="black">
                    <a:lumMod val="75000"/>
                    <a:lumOff val="25000"/>
                  </a:prstClr>
                </a:solidFill>
                <a:latin typeface="Seagull Hv BT" panose="0209080305050A020404" pitchFamily="18" charset="0"/>
              </a:rPr>
              <a:t> Bakker,2012)</a:t>
            </a:r>
            <a:r>
              <a:rPr lang="en-US" sz="3500" b="1" dirty="0" smtClean="0">
                <a:latin typeface="Seagull Hv BT" panose="0209080305050A020404" pitchFamily="18" charset="0"/>
              </a:rPr>
              <a:t>! </a:t>
            </a:r>
            <a:r>
              <a:rPr lang="en-US" sz="3500" dirty="0" smtClean="0">
                <a:latin typeface="Seagull Hv BT" panose="0209080305050A020404" pitchFamily="18" charset="0"/>
              </a:rPr>
              <a:t>How</a:t>
            </a:r>
            <a:r>
              <a:rPr lang="en-US" sz="3500" dirty="0">
                <a:latin typeface="Seagull Hv BT" panose="0209080305050A020404" pitchFamily="18" charset="0"/>
              </a:rPr>
              <a:t>?</a:t>
            </a:r>
          </a:p>
          <a:p>
            <a:pPr algn="just"/>
            <a:r>
              <a:rPr lang="en-US" sz="3500" dirty="0">
                <a:latin typeface="Seagull Hv BT" panose="0209080305050A020404" pitchFamily="18" charset="0"/>
              </a:rPr>
              <a:t>Get Your Entity To Take Responsibility </a:t>
            </a:r>
            <a:r>
              <a:rPr lang="en-US" sz="3500" dirty="0" smtClean="0">
                <a:latin typeface="Seagull Hv BT" panose="0209080305050A020404" pitchFamily="18" charset="0"/>
              </a:rPr>
              <a:t>For All </a:t>
            </a:r>
            <a:r>
              <a:rPr lang="en-US" sz="3500" dirty="0">
                <a:latin typeface="Seagull Hv BT" panose="0209080305050A020404" pitchFamily="18" charset="0"/>
              </a:rPr>
              <a:t>Its Negative Externalities</a:t>
            </a:r>
          </a:p>
          <a:p>
            <a:pPr algn="just"/>
            <a:r>
              <a:rPr lang="en-US" sz="3500" dirty="0">
                <a:latin typeface="Seagull Hv BT" panose="0209080305050A020404" pitchFamily="18" charset="0"/>
              </a:rPr>
              <a:t>Get Your </a:t>
            </a:r>
            <a:r>
              <a:rPr lang="en-US" sz="3500" dirty="0" smtClean="0">
                <a:latin typeface="Seagull Hv BT" panose="0209080305050A020404" pitchFamily="18" charset="0"/>
              </a:rPr>
              <a:t>Entity </a:t>
            </a:r>
            <a:r>
              <a:rPr lang="en-US" sz="3500" dirty="0">
                <a:latin typeface="Seagull Hv BT" panose="0209080305050A020404" pitchFamily="18" charset="0"/>
              </a:rPr>
              <a:t>To Investment </a:t>
            </a:r>
            <a:r>
              <a:rPr lang="en-US" sz="3500" dirty="0" smtClean="0">
                <a:latin typeface="Seagull Hv BT" panose="0209080305050A020404" pitchFamily="18" charset="0"/>
              </a:rPr>
              <a:t>In Environmental </a:t>
            </a:r>
            <a:r>
              <a:rPr lang="en-US" sz="3500" dirty="0">
                <a:latin typeface="Seagull Hv BT" panose="0209080305050A020404" pitchFamily="18" charset="0"/>
              </a:rPr>
              <a:t>Conservation Measures</a:t>
            </a:r>
          </a:p>
          <a:p>
            <a:pPr algn="just"/>
            <a:r>
              <a:rPr lang="en-US" sz="3500" dirty="0">
                <a:latin typeface="Seagull Hv BT" panose="0209080305050A020404" pitchFamily="18" charset="0"/>
              </a:rPr>
              <a:t>Get Your Entity To Increase Its Corporate Social Responsibility. It Is Not </a:t>
            </a:r>
            <a:r>
              <a:rPr lang="en-US" sz="3500" dirty="0" smtClean="0">
                <a:latin typeface="Seagull Hv BT" panose="0209080305050A020404" pitchFamily="18" charset="0"/>
              </a:rPr>
              <a:t>Charity!</a:t>
            </a:r>
            <a:endParaRPr lang="en-US" sz="3500" dirty="0">
              <a:latin typeface="Seagull Hv BT" panose="0209080305050A020404" pitchFamily="18" charset="0"/>
            </a:endParaRPr>
          </a:p>
          <a:p>
            <a:pPr algn="just"/>
            <a:r>
              <a:rPr lang="en-US" sz="3500" dirty="0">
                <a:latin typeface="Seagull Hv BT" panose="0209080305050A020404" pitchFamily="18" charset="0"/>
              </a:rPr>
              <a:t>Get Your Entity To Enhance Its Value Chain</a:t>
            </a:r>
            <a:r>
              <a:rPr lang="en-US" sz="3500" dirty="0" smtClean="0">
                <a:latin typeface="Seagull Hv BT" panose="0209080305050A020404" pitchFamily="18" charset="0"/>
              </a:rPr>
              <a:t>, Eliminate </a:t>
            </a:r>
            <a:r>
              <a:rPr lang="en-US" sz="3500" dirty="0">
                <a:latin typeface="Seagull Hv BT" panose="0209080305050A020404" pitchFamily="18" charset="0"/>
              </a:rPr>
              <a:t>Wastes And Pollution</a:t>
            </a:r>
          </a:p>
          <a:p>
            <a:pPr algn="just"/>
            <a:r>
              <a:rPr lang="en-US" sz="3500" dirty="0">
                <a:latin typeface="Seagull Hv BT" panose="0209080305050A020404" pitchFamily="18" charset="0"/>
              </a:rPr>
              <a:t>Get Your </a:t>
            </a:r>
            <a:r>
              <a:rPr lang="en-US" sz="3500" dirty="0" smtClean="0">
                <a:latin typeface="Seagull Hv BT" panose="0209080305050A020404" pitchFamily="18" charset="0"/>
              </a:rPr>
              <a:t>Entity </a:t>
            </a:r>
            <a:r>
              <a:rPr lang="en-US" sz="3500" dirty="0">
                <a:latin typeface="Seagull Hv BT" panose="0209080305050A020404" pitchFamily="18" charset="0"/>
              </a:rPr>
              <a:t>To Invest In People; They Own The Future</a:t>
            </a:r>
          </a:p>
          <a:p>
            <a:endParaRPr lang="en-US" dirty="0"/>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Asein, 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46</a:t>
            </a:fld>
            <a:endParaRPr lang="en-US" dirty="0"/>
          </a:p>
        </p:txBody>
      </p:sp>
    </p:spTree>
    <p:extLst>
      <p:ext uri="{BB962C8B-B14F-4D97-AF65-F5344CB8AC3E}">
        <p14:creationId xmlns:p14="http://schemas.microsoft.com/office/powerpoint/2010/main" val="34536714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596" y="218757"/>
            <a:ext cx="11095348" cy="997301"/>
          </a:xfrm>
        </p:spPr>
        <p:txBody>
          <a:bodyPr>
            <a:normAutofit fontScale="90000"/>
          </a:bodyPr>
          <a:lstStyle/>
          <a:p>
            <a:pPr algn="ctr"/>
            <a:r>
              <a:rPr lang="en-GB" b="1" dirty="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SUMMARY, CONCLUSIONS AND </a:t>
            </a:r>
            <a:r>
              <a:rPr lang="en-GB" b="1" dirty="0" smtClean="0">
                <a:solidFill>
                  <a:prstClr val="black">
                    <a:lumMod val="75000"/>
                    <a:lumOff val="25000"/>
                  </a:prstClr>
                </a:solidFill>
                <a:latin typeface="Seagull Hv BT" panose="0209080305050A020404" pitchFamily="18" charset="0"/>
                <a:ea typeface="Times New Roman" panose="02020603050405020304" pitchFamily="18" charset="0"/>
                <a:cs typeface="Times New Roman" panose="02020603050405020304" pitchFamily="18" charset="0"/>
              </a:rPr>
              <a:t>RECOMMENDATIONS (CONTD)</a:t>
            </a:r>
            <a:endParaRPr lang="en-US" dirty="0"/>
          </a:p>
        </p:txBody>
      </p:sp>
      <p:sp>
        <p:nvSpPr>
          <p:cNvPr id="3" name="Content Placeholder 2"/>
          <p:cNvSpPr>
            <a:spLocks noGrp="1"/>
          </p:cNvSpPr>
          <p:nvPr>
            <p:ph idx="1"/>
          </p:nvPr>
        </p:nvSpPr>
        <p:spPr>
          <a:xfrm>
            <a:off x="631596" y="1404593"/>
            <a:ext cx="11095348" cy="5307291"/>
          </a:xfrm>
        </p:spPr>
        <p:txBody>
          <a:bodyPr>
            <a:normAutofit fontScale="92500" lnSpcReduction="10000"/>
          </a:bodyPr>
          <a:lstStyle/>
          <a:p>
            <a:pPr algn="just"/>
            <a:r>
              <a:rPr lang="en-US" sz="3200" dirty="0" smtClean="0">
                <a:latin typeface="Seagull Hv BT" panose="0209080305050A020404" pitchFamily="18" charset="0"/>
              </a:rPr>
              <a:t>Get </a:t>
            </a:r>
            <a:r>
              <a:rPr lang="en-US" sz="3200" dirty="0">
                <a:latin typeface="Seagull Hv BT" panose="0209080305050A020404" pitchFamily="18" charset="0"/>
              </a:rPr>
              <a:t>Your </a:t>
            </a:r>
            <a:r>
              <a:rPr lang="en-US" sz="3200" dirty="0" smtClean="0">
                <a:latin typeface="Seagull Hv BT" panose="0209080305050A020404" pitchFamily="18" charset="0"/>
              </a:rPr>
              <a:t>entity To </a:t>
            </a:r>
            <a:r>
              <a:rPr lang="en-US" sz="3200" dirty="0">
                <a:latin typeface="Seagull Hv BT" panose="0209080305050A020404" pitchFamily="18" charset="0"/>
              </a:rPr>
              <a:t>Embrace </a:t>
            </a:r>
            <a:r>
              <a:rPr lang="en-US" sz="3200" dirty="0" smtClean="0">
                <a:latin typeface="Seagull Hv BT" panose="0209080305050A020404" pitchFamily="18" charset="0"/>
              </a:rPr>
              <a:t>Diversity, </a:t>
            </a:r>
            <a:r>
              <a:rPr lang="en-US" sz="3200" dirty="0">
                <a:latin typeface="Seagull Hv BT" panose="0209080305050A020404" pitchFamily="18" charset="0"/>
              </a:rPr>
              <a:t>Shun Discrimination And Exploitation Of The Vulnerable And Poor.</a:t>
            </a:r>
          </a:p>
          <a:p>
            <a:pPr algn="just"/>
            <a:r>
              <a:rPr lang="en-US" sz="3200" dirty="0">
                <a:latin typeface="Seagull Hv BT" panose="0209080305050A020404" pitchFamily="18" charset="0"/>
              </a:rPr>
              <a:t>Get Your </a:t>
            </a:r>
            <a:r>
              <a:rPr lang="en-US" sz="3200" dirty="0" err="1">
                <a:latin typeface="Seagull Hv BT" panose="0209080305050A020404" pitchFamily="18" charset="0"/>
              </a:rPr>
              <a:t>Organisation</a:t>
            </a:r>
            <a:r>
              <a:rPr lang="en-US" sz="3200" dirty="0">
                <a:latin typeface="Seagull Hv BT" panose="0209080305050A020404" pitchFamily="18" charset="0"/>
              </a:rPr>
              <a:t> To Be A Socially Responsible Investor</a:t>
            </a:r>
            <a:r>
              <a:rPr lang="en-US" sz="3200" dirty="0" smtClean="0">
                <a:latin typeface="Seagull Hv BT" panose="0209080305050A020404" pitchFamily="18" charset="0"/>
              </a:rPr>
              <a:t>! </a:t>
            </a:r>
            <a:r>
              <a:rPr lang="en-US" sz="3200" dirty="0" smtClean="0">
                <a:solidFill>
                  <a:schemeClr val="tx1"/>
                </a:solidFill>
                <a:latin typeface="Seagull Hv BT" panose="0209080305050A020404" pitchFamily="18" charset="0"/>
              </a:rPr>
              <a:t>Be Ethical in your investment</a:t>
            </a:r>
            <a:endParaRPr lang="en-US" sz="3200" dirty="0">
              <a:solidFill>
                <a:schemeClr val="tx1"/>
              </a:solidFill>
              <a:latin typeface="Seagull Hv BT" panose="0209080305050A020404" pitchFamily="18" charset="0"/>
            </a:endParaRPr>
          </a:p>
          <a:p>
            <a:pPr algn="just"/>
            <a:r>
              <a:rPr lang="en-US" sz="3200" dirty="0" smtClean="0">
                <a:solidFill>
                  <a:schemeClr val="tx1"/>
                </a:solidFill>
                <a:latin typeface="Seagull Hv BT" panose="0209080305050A020404" pitchFamily="18" charset="0"/>
              </a:rPr>
              <a:t>As Chartered Accountants, D</a:t>
            </a:r>
            <a:r>
              <a:rPr lang="en-US" sz="3200" dirty="0" smtClean="0">
                <a:latin typeface="Seagull Hv BT" panose="0209080305050A020404" pitchFamily="18" charset="0"/>
              </a:rPr>
              <a:t>o </a:t>
            </a:r>
            <a:r>
              <a:rPr lang="en-US" sz="3200" dirty="0">
                <a:latin typeface="Seagull Hv BT" panose="0209080305050A020404" pitchFamily="18" charset="0"/>
              </a:rPr>
              <a:t>not just focus on financial performance, question how it was achieved? </a:t>
            </a:r>
          </a:p>
          <a:p>
            <a:pPr algn="just"/>
            <a:r>
              <a:rPr lang="en-US" sz="3200" dirty="0" smtClean="0">
                <a:latin typeface="Seagull Hv BT" panose="0209080305050A020404" pitchFamily="18" charset="0"/>
              </a:rPr>
              <a:t>As </a:t>
            </a:r>
            <a:r>
              <a:rPr lang="en-US" sz="3200" dirty="0">
                <a:latin typeface="Seagull Hv BT" panose="0209080305050A020404" pitchFamily="18" charset="0"/>
              </a:rPr>
              <a:t>you demand return on financial capital, begin to demand returns on social and natural capitals</a:t>
            </a:r>
            <a:r>
              <a:rPr lang="en-US" sz="3200" dirty="0" smtClean="0">
                <a:latin typeface="Seagull Hv BT" panose="0209080305050A020404" pitchFamily="18" charset="0"/>
              </a:rPr>
              <a:t>.</a:t>
            </a:r>
          </a:p>
          <a:p>
            <a:pPr algn="just"/>
            <a:r>
              <a:rPr lang="en-US" sz="3200" i="1" dirty="0" smtClean="0">
                <a:solidFill>
                  <a:srgbClr val="FF0000"/>
                </a:solidFill>
                <a:latin typeface="Seagull Hv BT" panose="0209080305050A020404" pitchFamily="18" charset="0"/>
              </a:rPr>
              <a:t>As you do these, the future of financial reporting will change in </a:t>
            </a:r>
            <a:r>
              <a:rPr lang="en-US" sz="3200" i="1" dirty="0" err="1" smtClean="0">
                <a:solidFill>
                  <a:srgbClr val="FF0000"/>
                </a:solidFill>
                <a:latin typeface="Seagull Hv BT" panose="0209080305050A020404" pitchFamily="18" charset="0"/>
              </a:rPr>
              <a:t>favour</a:t>
            </a:r>
            <a:r>
              <a:rPr lang="en-US" sz="3200" i="1" dirty="0" smtClean="0">
                <a:solidFill>
                  <a:srgbClr val="FF0000"/>
                </a:solidFill>
                <a:latin typeface="Seagull Hv BT" panose="0209080305050A020404" pitchFamily="18" charset="0"/>
              </a:rPr>
              <a:t> of humanity reporting!</a:t>
            </a:r>
            <a:endParaRPr lang="en-US" sz="3200" i="1" dirty="0">
              <a:solidFill>
                <a:srgbClr val="FF0000"/>
              </a:solidFill>
              <a:latin typeface="Seagull Hv BT" panose="0209080305050A020404" pitchFamily="18" charset="0"/>
            </a:endParaRPr>
          </a:p>
          <a:p>
            <a:endParaRPr lang="en-US" dirty="0"/>
          </a:p>
        </p:txBody>
      </p:sp>
      <p:sp>
        <p:nvSpPr>
          <p:cNvPr id="4" name="Footer Placeholder 3"/>
          <p:cNvSpPr>
            <a:spLocks noGrp="1"/>
          </p:cNvSpPr>
          <p:nvPr>
            <p:ph type="ftr" sz="quarter" idx="11"/>
          </p:nvPr>
        </p:nvSpPr>
        <p:spPr>
          <a:xfrm>
            <a:off x="2938004" y="6346759"/>
            <a:ext cx="7619999" cy="365125"/>
          </a:xfrm>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47</a:t>
            </a:fld>
            <a:endParaRPr lang="en-US" dirty="0"/>
          </a:p>
        </p:txBody>
      </p:sp>
    </p:spTree>
    <p:extLst>
      <p:ext uri="{BB962C8B-B14F-4D97-AF65-F5344CB8AC3E}">
        <p14:creationId xmlns:p14="http://schemas.microsoft.com/office/powerpoint/2010/main" val="34956778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5659" y="182172"/>
            <a:ext cx="8911687" cy="1280890"/>
          </a:xfrm>
        </p:spPr>
        <p:txBody>
          <a:bodyPr>
            <a:normAutofit fontScale="90000"/>
          </a:bodyPr>
          <a:lstStyle/>
          <a:p>
            <a:pPr algn="ctr"/>
            <a:r>
              <a:rPr lang="en-US" dirty="0" smtClean="0"/>
              <a:t>     </a:t>
            </a:r>
            <a:r>
              <a:rPr lang="en-US" sz="9800" b="1" dirty="0" smtClean="0">
                <a:latin typeface="Seagull Hv BT" panose="0209080305050A020404" pitchFamily="18" charset="0"/>
              </a:rPr>
              <a:t> THANK YOU</a:t>
            </a:r>
            <a:endParaRPr lang="en-US" sz="9800" b="1" dirty="0">
              <a:latin typeface="Seagull Hv BT" panose="0209080305050A020404" pitchFamily="18" charset="0"/>
            </a:endParaRPr>
          </a:p>
        </p:txBody>
      </p:sp>
      <p:sp>
        <p:nvSpPr>
          <p:cNvPr id="3" name="Content Placeholder 2"/>
          <p:cNvSpPr>
            <a:spLocks noGrp="1"/>
          </p:cNvSpPr>
          <p:nvPr>
            <p:ph idx="1"/>
          </p:nvPr>
        </p:nvSpPr>
        <p:spPr>
          <a:xfrm>
            <a:off x="2589212" y="1664054"/>
            <a:ext cx="7205237" cy="4228315"/>
          </a:xfrm>
        </p:spPr>
        <p:txBody>
          <a:bodyPr>
            <a:normAutofit/>
          </a:bodyPr>
          <a:lstStyle/>
          <a:p>
            <a:endParaRPr lang="en-US" dirty="0" smtClean="0"/>
          </a:p>
          <a:p>
            <a:endParaRPr lang="en-US" dirty="0"/>
          </a:p>
          <a:p>
            <a:pPr marL="0" indent="0" algn="ctr">
              <a:buNone/>
            </a:pPr>
            <a:endParaRPr lang="en-US" sz="19900" dirty="0">
              <a:latin typeface="Seagull Hv BT" panose="0209080305050A020404" pitchFamily="18" charset="0"/>
            </a:endParaRPr>
          </a:p>
        </p:txBody>
      </p:sp>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48</a:t>
            </a:fld>
            <a:endParaRPr lang="en-US" dirty="0"/>
          </a:p>
        </p:txBody>
      </p:sp>
      <p:pic>
        <p:nvPicPr>
          <p:cNvPr id="6" name="Picture 5"/>
          <p:cNvPicPr>
            <a:picLocks noChangeAspect="1"/>
          </p:cNvPicPr>
          <p:nvPr/>
        </p:nvPicPr>
        <p:blipFill>
          <a:blip r:embed="rId2"/>
          <a:stretch>
            <a:fillRect/>
          </a:stretch>
        </p:blipFill>
        <p:spPr>
          <a:xfrm>
            <a:off x="2589212" y="1664054"/>
            <a:ext cx="7205237" cy="4228315"/>
          </a:xfrm>
          <a:prstGeom prst="rect">
            <a:avLst/>
          </a:prstGeom>
        </p:spPr>
      </p:pic>
    </p:spTree>
    <p:extLst>
      <p:ext uri="{BB962C8B-B14F-4D97-AF65-F5344CB8AC3E}">
        <p14:creationId xmlns:p14="http://schemas.microsoft.com/office/powerpoint/2010/main" val="34725668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973" y="256464"/>
            <a:ext cx="10906813" cy="544814"/>
          </a:xfrm>
        </p:spPr>
        <p:txBody>
          <a:bodyPr>
            <a:normAutofit fontScale="90000"/>
          </a:bodyPr>
          <a:lstStyle/>
          <a:p>
            <a:r>
              <a:rPr lang="en-US" b="1" dirty="0" smtClean="0">
                <a:latin typeface="Seagull Hv BT" panose="0209080305050A020404" pitchFamily="18" charset="0"/>
              </a:rPr>
              <a:t>BRIEF PROFILE OF ABEL AIG. ASEIN, PhD, CFE, FCCA,FCA</a:t>
            </a:r>
            <a:endParaRPr lang="en-US" b="1" dirty="0">
              <a:latin typeface="Seagull Hv BT" panose="0209080305050A020404" pitchFamily="18" charset="0"/>
            </a:endParaRPr>
          </a:p>
        </p:txBody>
      </p:sp>
      <p:sp>
        <p:nvSpPr>
          <p:cNvPr id="3" name="Content Placeholder 2"/>
          <p:cNvSpPr>
            <a:spLocks noGrp="1"/>
          </p:cNvSpPr>
          <p:nvPr>
            <p:ph idx="1"/>
          </p:nvPr>
        </p:nvSpPr>
        <p:spPr>
          <a:xfrm>
            <a:off x="527901" y="1197205"/>
            <a:ext cx="11462994" cy="5524106"/>
          </a:xfrm>
        </p:spPr>
        <p:txBody>
          <a:bodyPr>
            <a:normAutofit fontScale="92500" lnSpcReduction="20000"/>
          </a:bodyPr>
          <a:lstStyle/>
          <a:p>
            <a:pPr algn="just"/>
            <a:r>
              <a:rPr lang="en-US" sz="1900" dirty="0" smtClean="0">
                <a:latin typeface="Seagull Hv BT" panose="0209080305050A020404" pitchFamily="18" charset="0"/>
              </a:rPr>
              <a:t>Dr</a:t>
            </a:r>
            <a:r>
              <a:rPr lang="en-US" sz="1900" dirty="0">
                <a:latin typeface="Seagull Hv BT" panose="0209080305050A020404" pitchFamily="18" charset="0"/>
              </a:rPr>
              <a:t>. Asein is the current Executive </a:t>
            </a:r>
            <a:r>
              <a:rPr lang="en-US" sz="1900" dirty="0" smtClean="0">
                <a:latin typeface="Seagull Hv BT" panose="0209080305050A020404" pitchFamily="18" charset="0"/>
              </a:rPr>
              <a:t>Secretary/CEO, Association </a:t>
            </a:r>
            <a:r>
              <a:rPr lang="en-US" sz="1900" dirty="0">
                <a:latin typeface="Seagull Hv BT" panose="0209080305050A020404" pitchFamily="18" charset="0"/>
              </a:rPr>
              <a:t>of Accountancy Bodies in West Africa(ABWA), a 16-member association of professional accountancy bodies in the sub-region. </a:t>
            </a:r>
            <a:endParaRPr lang="en-US" sz="1900" dirty="0" smtClean="0">
              <a:latin typeface="Seagull Hv BT" panose="0209080305050A020404" pitchFamily="18" charset="0"/>
            </a:endParaRPr>
          </a:p>
          <a:p>
            <a:pPr algn="just"/>
            <a:r>
              <a:rPr lang="en-US" sz="1900" dirty="0" smtClean="0">
                <a:latin typeface="Seagull Hv BT" panose="0209080305050A020404" pitchFamily="18" charset="0"/>
              </a:rPr>
              <a:t>Prior </a:t>
            </a:r>
            <a:r>
              <a:rPr lang="en-US" sz="1900" dirty="0">
                <a:latin typeface="Seagull Hv BT" panose="0209080305050A020404" pitchFamily="18" charset="0"/>
              </a:rPr>
              <a:t>to this, he had worked with ICAN, one of Africa’s foremost professional body for 20 years during which he provided exemplary leadership to the Institute’s Technical Services Division. While he was in the saddle as Deputy Registrar, Technical Services for 6 years, the Division witnessed phenomena improvement and growth in service delivery and contributions to the Accountancy Profession. Through his efforts, four of the Institute’s seven Faculties commenced </a:t>
            </a:r>
            <a:r>
              <a:rPr lang="en-US" sz="1900" dirty="0" smtClean="0">
                <a:latin typeface="Seagull Hv BT" panose="0209080305050A020404" pitchFamily="18" charset="0"/>
              </a:rPr>
              <a:t>their certification </a:t>
            </a:r>
            <a:r>
              <a:rPr lang="en-US" sz="1900" dirty="0" err="1">
                <a:latin typeface="Seagull Hv BT" panose="0209080305050A020404" pitchFamily="18" charset="0"/>
              </a:rPr>
              <a:t>programmes</a:t>
            </a:r>
            <a:r>
              <a:rPr lang="en-US" sz="1900" dirty="0">
                <a:latin typeface="Seagull Hv BT" panose="0209080305050A020404" pitchFamily="18" charset="0"/>
              </a:rPr>
              <a:t>. </a:t>
            </a:r>
            <a:endParaRPr lang="en-US" sz="1900" dirty="0" smtClean="0">
              <a:latin typeface="Seagull Hv BT" panose="0209080305050A020404" pitchFamily="18" charset="0"/>
            </a:endParaRPr>
          </a:p>
          <a:p>
            <a:pPr algn="just"/>
            <a:r>
              <a:rPr lang="en-US" sz="1900" dirty="0" smtClean="0">
                <a:latin typeface="Seagull Hv BT" panose="0209080305050A020404" pitchFamily="18" charset="0"/>
              </a:rPr>
              <a:t>As </a:t>
            </a:r>
            <a:r>
              <a:rPr lang="en-US" sz="1900" dirty="0">
                <a:latin typeface="Seagull Hv BT" panose="0209080305050A020404" pitchFamily="18" charset="0"/>
              </a:rPr>
              <a:t>Deputy Registrar, Dr. Asein successfully implemented two World Bank grants during his tenure. For 18 years, he was the Institute’s official speech writer. He retired from ICAN in March 2016 </a:t>
            </a:r>
            <a:r>
              <a:rPr lang="en-US" sz="1900" dirty="0" smtClean="0">
                <a:latin typeface="Seagull Hv BT" panose="0209080305050A020404" pitchFamily="18" charset="0"/>
              </a:rPr>
              <a:t>and set </a:t>
            </a:r>
            <a:r>
              <a:rPr lang="en-US" sz="1900" dirty="0">
                <a:latin typeface="Seagull Hv BT" panose="0209080305050A020404" pitchFamily="18" charset="0"/>
              </a:rPr>
              <a:t>up </a:t>
            </a:r>
            <a:r>
              <a:rPr lang="en-US" sz="1900" dirty="0" err="1">
                <a:latin typeface="Seagull Hv BT" panose="0209080305050A020404" pitchFamily="18" charset="0"/>
              </a:rPr>
              <a:t>Marabe</a:t>
            </a:r>
            <a:r>
              <a:rPr lang="en-US" sz="1900" dirty="0">
                <a:latin typeface="Seagull Hv BT" panose="0209080305050A020404" pitchFamily="18" charset="0"/>
              </a:rPr>
              <a:t> Consulting Limited which specializes in training of personnel of firms of chartered accountants. He has published a lot of articles in reputable journals.</a:t>
            </a:r>
          </a:p>
          <a:p>
            <a:pPr algn="just"/>
            <a:r>
              <a:rPr lang="en-US" sz="1900" dirty="0" smtClean="0">
                <a:latin typeface="Seagull Hv BT" panose="0209080305050A020404" pitchFamily="18" charset="0"/>
              </a:rPr>
              <a:t>For </a:t>
            </a:r>
            <a:r>
              <a:rPr lang="en-US" sz="1900" dirty="0">
                <a:latin typeface="Seagull Hv BT" panose="0209080305050A020404" pitchFamily="18" charset="0"/>
              </a:rPr>
              <a:t>his invaluable contributions, Dr. Asein </a:t>
            </a:r>
            <a:r>
              <a:rPr lang="en-US" sz="1900" b="1" i="1" dirty="0">
                <a:latin typeface="Seagull Hv BT" panose="0209080305050A020404" pitchFamily="18" charset="0"/>
              </a:rPr>
              <a:t>won the prestigious ICAN Manager of the Year Award in 1997 and the Management Staff of the Year in 2004.</a:t>
            </a:r>
            <a:r>
              <a:rPr lang="en-US" sz="1900" dirty="0">
                <a:latin typeface="Seagull Hv BT" panose="0209080305050A020404" pitchFamily="18" charset="0"/>
              </a:rPr>
              <a:t>  In April, 2016, he was </a:t>
            </a:r>
            <a:r>
              <a:rPr lang="en-US" sz="1900" dirty="0" err="1">
                <a:latin typeface="Seagull Hv BT" panose="0209080305050A020404" pitchFamily="18" charset="0"/>
              </a:rPr>
              <a:t>honoured</a:t>
            </a:r>
            <a:r>
              <a:rPr lang="en-US" sz="1900" dirty="0">
                <a:latin typeface="Seagull Hv BT" panose="0209080305050A020404" pitchFamily="18" charset="0"/>
              </a:rPr>
              <a:t> by the Lagos Chapter of the Association of Certified Fraud Examiners (ACFE) for his immense contributions to the development of Forensic Accounting and Investigation in Nigeria. He holds a BSc and MSc from </a:t>
            </a:r>
            <a:r>
              <a:rPr lang="en-US" sz="1900" dirty="0" smtClean="0">
                <a:latin typeface="Seagull Hv BT" panose="0209080305050A020404" pitchFamily="18" charset="0"/>
              </a:rPr>
              <a:t>the University </a:t>
            </a:r>
            <a:r>
              <a:rPr lang="en-US" sz="1900" dirty="0">
                <a:latin typeface="Seagull Hv BT" panose="0209080305050A020404" pitchFamily="18" charset="0"/>
              </a:rPr>
              <a:t>of Lagos, </a:t>
            </a:r>
            <a:r>
              <a:rPr lang="en-US" sz="1900" dirty="0" err="1">
                <a:latin typeface="Seagull Hv BT" panose="0209080305050A020404" pitchFamily="18" charset="0"/>
              </a:rPr>
              <a:t>Akoka</a:t>
            </a:r>
            <a:r>
              <a:rPr lang="en-US" sz="1900" dirty="0">
                <a:latin typeface="Seagull Hv BT" panose="0209080305050A020404" pitchFamily="18" charset="0"/>
              </a:rPr>
              <a:t>; MBA from </a:t>
            </a:r>
            <a:r>
              <a:rPr lang="en-US" sz="1900" dirty="0" smtClean="0">
                <a:latin typeface="Seagull Hv BT" panose="0209080305050A020404" pitchFamily="18" charset="0"/>
              </a:rPr>
              <a:t>the University </a:t>
            </a:r>
            <a:r>
              <a:rPr lang="en-US" sz="1900" dirty="0">
                <a:latin typeface="Seagull Hv BT" panose="0209080305050A020404" pitchFamily="18" charset="0"/>
              </a:rPr>
              <a:t>of Ibadan and a Doctor of Philosophy (PhD) degree in Accounting from Babcock University, </a:t>
            </a:r>
            <a:r>
              <a:rPr lang="en-US" sz="1900" dirty="0" err="1" smtClean="0">
                <a:latin typeface="Seagull Hv BT" panose="0209080305050A020404" pitchFamily="18" charset="0"/>
              </a:rPr>
              <a:t>Ilisan</a:t>
            </a:r>
            <a:r>
              <a:rPr lang="en-US" sz="1900" dirty="0" smtClean="0">
                <a:latin typeface="Seagull Hv BT" panose="0209080305050A020404" pitchFamily="18" charset="0"/>
              </a:rPr>
              <a:t>. </a:t>
            </a:r>
            <a:r>
              <a:rPr lang="en-US" sz="1900" dirty="0">
                <a:latin typeface="Seagull Hv BT" panose="0209080305050A020404" pitchFamily="18" charset="0"/>
              </a:rPr>
              <a:t>He is a fellow of ICAN, Fellow of ACCA, Fellow of Forensic Accounting Researchers, a Certified Fraud Examiner and an Associate Member of the Nigerian Institute of Management.</a:t>
            </a:r>
          </a:p>
          <a:p>
            <a:r>
              <a:rPr lang="en-US" dirty="0" smtClean="0"/>
              <a:t>He can reached on 08034434135; 08023150360 ; </a:t>
            </a:r>
            <a:r>
              <a:rPr lang="en-US" b="1" dirty="0" smtClean="0"/>
              <a:t>Email</a:t>
            </a:r>
            <a:r>
              <a:rPr lang="en-US" dirty="0"/>
              <a:t>: </a:t>
            </a:r>
            <a:r>
              <a:rPr lang="en-US" dirty="0">
                <a:hlinkClick r:id="rId2"/>
              </a:rPr>
              <a:t>aaasein@gmail.com</a:t>
            </a:r>
            <a:r>
              <a:rPr lang="en-US" dirty="0"/>
              <a:t>  &amp; </a:t>
            </a:r>
            <a:r>
              <a:rPr lang="en-US" dirty="0" smtClean="0">
                <a:hlinkClick r:id="rId3"/>
              </a:rPr>
              <a:t>aigasein@yahoo.com</a:t>
            </a:r>
            <a:endParaRPr lang="en-US" dirty="0"/>
          </a:p>
        </p:txBody>
      </p:sp>
      <p:sp>
        <p:nvSpPr>
          <p:cNvPr id="4" name="Footer Placeholder 3"/>
          <p:cNvSpPr>
            <a:spLocks noGrp="1"/>
          </p:cNvSpPr>
          <p:nvPr>
            <p:ph type="ftr" sz="quarter" idx="11"/>
          </p:nvPr>
        </p:nvSpPr>
        <p:spPr/>
        <p:txBody>
          <a:bodyPr/>
          <a:lstStyle/>
          <a:p>
            <a:r>
              <a:rPr lang="en-US" smtClean="0"/>
              <a:t>ETICAN'S Inaugura Lecture Series Titled: Sustainability and the Future of Financial Reporting delivered by  Dr. Abel Aig. Asein,FCA</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49</a:t>
            </a:fld>
            <a:endParaRPr lang="en-US" dirty="0"/>
          </a:p>
        </p:txBody>
      </p:sp>
    </p:spTree>
    <p:extLst>
      <p:ext uri="{BB962C8B-B14F-4D97-AF65-F5344CB8AC3E}">
        <p14:creationId xmlns:p14="http://schemas.microsoft.com/office/powerpoint/2010/main" val="26552409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437" y="100286"/>
            <a:ext cx="11217897" cy="1280890"/>
          </a:xfrm>
        </p:spPr>
        <p:txBody>
          <a:bodyPr>
            <a:normAutofit fontScale="90000"/>
          </a:bodyPr>
          <a:lstStyle/>
          <a:p>
            <a:pPr algn="ctr"/>
            <a:r>
              <a:rPr lang="en-US" dirty="0">
                <a:solidFill>
                  <a:prstClr val="black">
                    <a:lumMod val="85000"/>
                    <a:lumOff val="15000"/>
                  </a:prstClr>
                </a:solidFill>
                <a:latin typeface="Seagull Hv BT" panose="0209080305050A020404" pitchFamily="18" charset="0"/>
              </a:rPr>
              <a:t>Process through which Value is created, preserved or destroyed by capitals</a:t>
            </a:r>
            <a:r>
              <a:rPr lang="en-US" dirty="0">
                <a:solidFill>
                  <a:srgbClr val="FF0000"/>
                </a:solidFill>
                <a:latin typeface="Seagull Hv BT" panose="0209080305050A020404" pitchFamily="18" charset="0"/>
              </a:rPr>
              <a:t>(IIRC,2013)</a:t>
            </a:r>
            <a:r>
              <a:rPr lang="en-US" sz="4000" dirty="0">
                <a:solidFill>
                  <a:prstClr val="black">
                    <a:lumMod val="85000"/>
                    <a:lumOff val="15000"/>
                  </a:prstClr>
                </a:solidFill>
                <a:latin typeface="Seagull Hv BT" panose="0209080305050A020404" pitchFamily="18" charset="0"/>
              </a:rPr>
              <a:t/>
            </a:r>
            <a:br>
              <a:rPr lang="en-US" sz="4000" dirty="0">
                <a:solidFill>
                  <a:prstClr val="black">
                    <a:lumMod val="85000"/>
                    <a:lumOff val="15000"/>
                  </a:prstClr>
                </a:solidFill>
                <a:latin typeface="Seagull Hv BT" panose="0209080305050A020404" pitchFamily="18" charset="0"/>
              </a:rPr>
            </a:br>
            <a:endParaRPr lang="en-US" dirty="0"/>
          </a:p>
        </p:txBody>
      </p:sp>
      <p:pic>
        <p:nvPicPr>
          <p:cNvPr id="6" name="Content Placeholder 5"/>
          <p:cNvPicPr>
            <a:picLocks noGrp="1" noChangeAspect="1"/>
          </p:cNvPicPr>
          <p:nvPr>
            <p:ph idx="1"/>
          </p:nvPr>
        </p:nvPicPr>
        <p:blipFill>
          <a:blip r:embed="rId2"/>
          <a:stretch>
            <a:fillRect/>
          </a:stretch>
        </p:blipFill>
        <p:spPr>
          <a:xfrm>
            <a:off x="829559" y="1300900"/>
            <a:ext cx="11104775" cy="4834908"/>
          </a:xfrm>
          <a:prstGeom prst="rect">
            <a:avLst/>
          </a:prstGeom>
        </p:spPr>
      </p:pic>
      <p:sp>
        <p:nvSpPr>
          <p:cNvPr id="4" name="Footer Placeholder 3"/>
          <p:cNvSpPr>
            <a:spLocks noGrp="1"/>
          </p:cNvSpPr>
          <p:nvPr>
            <p:ph type="ftr" sz="quarter" idx="11"/>
          </p:nvPr>
        </p:nvSpPr>
        <p:spPr/>
        <p:txBody>
          <a:bodyPr/>
          <a:lstStyle/>
          <a:p>
            <a:r>
              <a:rPr lang="en-US" b="1" dirty="0" smtClean="0">
                <a:latin typeface="Seagull Hv BT" panose="0209080305050A020404" pitchFamily="18" charset="0"/>
              </a:rPr>
              <a:t>ETICAN'S Inaugural Lecture Series Titled: Sustainability and the Future of Financial Reporting delivered by  Dr. Abel Aig. </a:t>
            </a:r>
            <a:r>
              <a:rPr lang="en-US" b="1" dirty="0" err="1" smtClean="0">
                <a:latin typeface="Seagull Hv BT" panose="0209080305050A020404" pitchFamily="18" charset="0"/>
              </a:rPr>
              <a:t>Asein,FCA</a:t>
            </a:r>
            <a:endParaRPr lang="en-US" b="1" dirty="0">
              <a:latin typeface="Seagull Hv BT" panose="0209080305050A020404" pitchFamily="18" charset="0"/>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50</a:t>
            </a:fld>
            <a:endParaRPr lang="en-US" dirty="0"/>
          </a:p>
        </p:txBody>
      </p:sp>
    </p:spTree>
    <p:extLst>
      <p:ext uri="{BB962C8B-B14F-4D97-AF65-F5344CB8AC3E}">
        <p14:creationId xmlns:p14="http://schemas.microsoft.com/office/powerpoint/2010/main" val="2852695647"/>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2652</TotalTime>
  <Words>5079</Words>
  <Application>Microsoft Office PowerPoint</Application>
  <PresentationFormat>Widescreen</PresentationFormat>
  <Paragraphs>339</Paragraphs>
  <Slides>50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Arial</vt:lpstr>
      <vt:lpstr>Calibri</vt:lpstr>
      <vt:lpstr>Century Gothic</vt:lpstr>
      <vt:lpstr>Seagull</vt:lpstr>
      <vt:lpstr>Seagull Hv BT</vt:lpstr>
      <vt:lpstr>Times New Roman</vt:lpstr>
      <vt:lpstr>Wingdings 3</vt:lpstr>
      <vt:lpstr>Wisp</vt:lpstr>
      <vt:lpstr>SUSTAINABILITY AND THE FUTURE OF FINANCIAL REPORTING BY ABEL AIG. ASEIN</vt:lpstr>
      <vt:lpstr> OUTLINE OF PRESENTATION</vt:lpstr>
      <vt:lpstr>NATURE AND CONTENTS OF FINANCIAL REPORTS </vt:lpstr>
      <vt:lpstr>NATURE AND CONTENTS OF FINANCIAL REPORTS (CONTD)</vt:lpstr>
      <vt:lpstr>NATURE AND CONTENTS OF FINANCIAL REPORTS (CONTD)</vt:lpstr>
      <vt:lpstr>NATURE AND CONTENTS OF FINANCIAL REPORTS (CONTD)</vt:lpstr>
      <vt:lpstr>ISSUES IN CURRENT FINANCIAL REPORTING</vt:lpstr>
      <vt:lpstr>ISSUES IN CURRENT FINANCIAL REPORTING(contd)</vt:lpstr>
      <vt:lpstr>ISSUES IN CURRENT FINANCIAL REPORTING(CONTD)</vt:lpstr>
      <vt:lpstr>ISSUES IN CURRENT FINANCIAL REPORTING(contd)</vt:lpstr>
      <vt:lpstr>ISSUES IN CURRENT FINANCIAL REPORTING(CONTD)</vt:lpstr>
      <vt:lpstr>ISSUES IN CURRENT FINANCIAL REPORTING(CONTD)</vt:lpstr>
      <vt:lpstr>KARL MARX THEORY ECOLOGICAL SUSTAINABILITY  </vt:lpstr>
      <vt:lpstr>SUSTAINABILITY &amp; THE TRAGEDY OF THE COMMONS </vt:lpstr>
      <vt:lpstr>SUSTAINABILITY &amp; THE TRAGEDY OF THE COMMONS(CONTD)</vt:lpstr>
      <vt:lpstr>SUSTAINABILITY &amp; THE TRAGEDY OF THE COMMONS(CONTD)</vt:lpstr>
      <vt:lpstr>SUSTAINABILITY &amp; THE TRAGEDY OF THE COMMONS(CONTD)</vt:lpstr>
      <vt:lpstr>THRUST OF SUSTAINABILITY REPORTING  </vt:lpstr>
      <vt:lpstr>THRUST OF SUSTAINABILITY REPORTING(contd)  </vt:lpstr>
      <vt:lpstr>IMPERATIVES OF NON-FINANCIAL INFORMATION IN CORPORATE REPORTING</vt:lpstr>
      <vt:lpstr>IMPERATIVES OF NON-FINANCIAL INFORMATION IN CORPORATE REPORTING(CONTD)</vt:lpstr>
      <vt:lpstr>IMPERATIVES OF NON-FINANCIAL INFORMATION IN CORPORATE REPORTING(CONTD)</vt:lpstr>
      <vt:lpstr>IMPERATIVES OF NON-FINANCIAL INFORMATION IN CORPORATE REPORTING(CONTD)</vt:lpstr>
      <vt:lpstr>GLOBAL INTEREST IN SUSTAINABILITY REPORTING</vt:lpstr>
      <vt:lpstr>GLOBAL INTEREST &amp; INITIATIVES IN SUSTAINABILITY REPORTING</vt:lpstr>
      <vt:lpstr>GLOBAL INTEREST &amp; INITIATIVES IN SUSTAINABILITY REPORTING (CONTD) </vt:lpstr>
      <vt:lpstr>GLOBAL INTEREST &amp; INITIATIVES IN SUSTAINABILITY REPORTING (CONTD)  </vt:lpstr>
      <vt:lpstr>GLOBAL INTEREST &amp; INITIATIVES IN SUSTAINABILITY REPORTING (CONTD)  </vt:lpstr>
      <vt:lpstr>GLOBAL REPORTING INITIATIVE(GRI)’S PERSPECTIVE OF SUSTAINABILITY REPORTING</vt:lpstr>
      <vt:lpstr>GLOBAL REPORTING INITIATIVE(GRI)’S PERSPECTIVE OF SUSTAINABILITY REPORTING</vt:lpstr>
      <vt:lpstr>CALL TO ACTION: IFAC’S SUSTAINABILITY REPORTING INITIATIVES  </vt:lpstr>
      <vt:lpstr>CALL TO ACTION: CBN’S SUSTAINABILITY REPORTING INITIATIVES  </vt:lpstr>
      <vt:lpstr>CALL TO ACTION: CBN’S SUSTAINABILITY REPORTING INITIATIVES  </vt:lpstr>
      <vt:lpstr>CALL TO ACTION: NGX LTD’S SUSTAINABILITY REPORTING INITIATIVES  </vt:lpstr>
      <vt:lpstr>CALL TO ACTION: NGX LTD’S SUSTAINABILITY REPORTING  INITIATIVES  </vt:lpstr>
      <vt:lpstr>EMERGING ISSUES IN SUSTAINABILITY REPORTING</vt:lpstr>
      <vt:lpstr>EMERGING ISSUES IN SUSTAINABILITY REPORTING (CONTD)</vt:lpstr>
      <vt:lpstr>EMERGING ISSUES IN SUSTAINABILITY REPORTING (CONTD)</vt:lpstr>
      <vt:lpstr>EMERGING ISSUES IN SUSTAINABILITY REPORTING (CONTD)</vt:lpstr>
      <vt:lpstr>EMERGING ISSUES IN SUSTAINABILITY  REPORTING (CONTD)</vt:lpstr>
      <vt:lpstr>EMERGING ISSUES IN SUSTAINABILITY  REPORTING (CONTD)</vt:lpstr>
      <vt:lpstr>SUMMARY, CONCLUSIONS AND RECOMMENDATIONS</vt:lpstr>
      <vt:lpstr>SUMMARY, CONCLUSIONS AND RECOMMENDATIONS(CONTD)</vt:lpstr>
      <vt:lpstr>SUMMARY, CONCLUSIONS AND RECOMMENDATIONS (CONTD)</vt:lpstr>
      <vt:lpstr>SUMMARY, CONCLUSIONS AND RECOMMENDATIONS(CONTD)</vt:lpstr>
      <vt:lpstr>PARTING SHOTS</vt:lpstr>
      <vt:lpstr>SUMMARY, CONCLUSIONS AND RECOMMENDATIONS (CONTD)</vt:lpstr>
      <vt:lpstr>      THANK YOU</vt:lpstr>
      <vt:lpstr>BRIEF PROFILE OF ABEL AIG. ASEIN, PhD, CFE, FCCA,FCA</vt:lpstr>
      <vt:lpstr>Process through which Value is created, preserved or destroyed by capitals(IIRC,2013) </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AND THE FUTURE OF FINANCIAL REPORTING BY ABEL AIG. ASEIN</dc:title>
  <dc:creator>AASEIN</dc:creator>
  <cp:lastModifiedBy>AASEIN</cp:lastModifiedBy>
  <cp:revision>240</cp:revision>
  <cp:lastPrinted>2022-07-07T12:01:41Z</cp:lastPrinted>
  <dcterms:created xsi:type="dcterms:W3CDTF">2022-07-01T20:05:07Z</dcterms:created>
  <dcterms:modified xsi:type="dcterms:W3CDTF">2022-07-09T18:52:54Z</dcterms:modified>
</cp:coreProperties>
</file>