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diagrams/colors1.xml" ContentType="application/vnd.openxmlformats-officedocument.drawingml.diagramColors+xml"/>
  <Default Extension="svg" ContentType="image/sv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diagrams/drawing3.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4" r:id="rId5"/>
  </p:sldMasterIdLst>
  <p:notesMasterIdLst>
    <p:notesMasterId r:id="rId26"/>
  </p:notesMasterIdLst>
  <p:sldIdLst>
    <p:sldId id="263" r:id="rId6"/>
    <p:sldId id="319" r:id="rId7"/>
    <p:sldId id="267" r:id="rId8"/>
    <p:sldId id="321" r:id="rId9"/>
    <p:sldId id="322" r:id="rId10"/>
    <p:sldId id="316" r:id="rId11"/>
    <p:sldId id="325" r:id="rId12"/>
    <p:sldId id="326" r:id="rId13"/>
    <p:sldId id="275" r:id="rId14"/>
    <p:sldId id="279" r:id="rId15"/>
    <p:sldId id="284" r:id="rId16"/>
    <p:sldId id="286" r:id="rId17"/>
    <p:sldId id="287" r:id="rId18"/>
    <p:sldId id="315" r:id="rId19"/>
    <p:sldId id="328" r:id="rId20"/>
    <p:sldId id="329" r:id="rId21"/>
    <p:sldId id="330" r:id="rId22"/>
    <p:sldId id="331" r:id="rId23"/>
    <p:sldId id="332" r:id="rId24"/>
    <p:sldId id="32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14" autoAdjust="0"/>
    <p:restoredTop sz="94660"/>
  </p:normalViewPr>
  <p:slideViewPr>
    <p:cSldViewPr snapToGrid="0">
      <p:cViewPr varScale="1">
        <p:scale>
          <a:sx n="62" d="100"/>
          <a:sy n="62" d="100"/>
        </p:scale>
        <p:origin x="-108"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https://www.ncbi.nlm.nih.gov/pubmed/?term=Sieving%20PC%5BAuthor%5D&amp;cauthor=true&amp;cauthor_uid=18728734"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orcid.org/register"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00323D-E7E9-4DCC-9038-8AB92D215054}"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GB"/>
        </a:p>
      </dgm:t>
    </dgm:pt>
    <dgm:pt modelId="{A636D8C9-91CE-43C6-9962-9B5F577D9387}">
      <dgm:prSet phldrT="[Text]" custT="1"/>
      <dgm:spPr>
        <a:solidFill>
          <a:schemeClr val="bg1">
            <a:lumMod val="95000"/>
          </a:schemeClr>
        </a:solidFill>
      </dgm:spPr>
      <dgm:t>
        <a:bodyPr/>
        <a:lstStyle/>
        <a:p>
          <a:r>
            <a:rPr lang="en-US" sz="2000" b="1" dirty="0" smtClean="0">
              <a:solidFill>
                <a:schemeClr val="tx1"/>
              </a:solidFill>
              <a:latin typeface="Times New Roman" pitchFamily="18" charset="0"/>
              <a:cs typeface="Times New Roman" pitchFamily="18" charset="0"/>
            </a:rPr>
            <a:t>Research design</a:t>
          </a:r>
          <a:r>
            <a:rPr lang="en-US" sz="2000" b="1" dirty="0" smtClean="0">
              <a:solidFill>
                <a:schemeClr val="tx1"/>
              </a:solidFill>
              <a:latin typeface="Times New Roman" pitchFamily="18" charset="0"/>
              <a:cs typeface="Times New Roman" pitchFamily="18" charset="0"/>
            </a:rPr>
            <a:t>:</a:t>
          </a:r>
          <a:br>
            <a:rPr lang="en-US" sz="2000" b="1" dirty="0" smtClean="0">
              <a:solidFill>
                <a:schemeClr val="tx1"/>
              </a:solidFill>
              <a:latin typeface="Times New Roman" pitchFamily="18" charset="0"/>
              <a:cs typeface="Times New Roman" pitchFamily="18" charset="0"/>
            </a:rPr>
          </a:br>
          <a:endParaRPr lang="en-US" sz="2000" b="1" dirty="0" smtClean="0">
            <a:solidFill>
              <a:schemeClr val="tx1"/>
            </a:solidFill>
            <a:latin typeface="Times New Roman" pitchFamily="18" charset="0"/>
            <a:cs typeface="Times New Roman" pitchFamily="18" charset="0"/>
          </a:endParaRPr>
        </a:p>
        <a:p>
          <a:r>
            <a:rPr lang="en-US" sz="2000" dirty="0" smtClean="0">
              <a:solidFill>
                <a:schemeClr val="tx1"/>
              </a:solidFill>
            </a:rPr>
            <a:t>Systematic Scoping Review Approach</a:t>
          </a:r>
          <a:endParaRPr lang="en-GB" sz="1800" dirty="0">
            <a:solidFill>
              <a:schemeClr val="tx1"/>
            </a:solidFill>
          </a:endParaRPr>
        </a:p>
      </dgm:t>
    </dgm:pt>
    <dgm:pt modelId="{C86F5643-C5F4-46A0-A4F4-B7919F147DF6}" type="parTrans" cxnId="{181EF3B5-9788-406F-B554-28D1BCB91641}">
      <dgm:prSet/>
      <dgm:spPr/>
      <dgm:t>
        <a:bodyPr/>
        <a:lstStyle/>
        <a:p>
          <a:endParaRPr lang="en-GB"/>
        </a:p>
      </dgm:t>
    </dgm:pt>
    <dgm:pt modelId="{7877F6F7-E4C2-4B8A-8DF7-35A2FB418CF6}" type="sibTrans" cxnId="{181EF3B5-9788-406F-B554-28D1BCB91641}">
      <dgm:prSet/>
      <dgm:spPr>
        <a:solidFill>
          <a:schemeClr val="accent5">
            <a:lumMod val="60000"/>
            <a:lumOff val="40000"/>
          </a:schemeClr>
        </a:solidFill>
      </dgm:spPr>
      <dgm:t>
        <a:bodyPr/>
        <a:lstStyle/>
        <a:p>
          <a:endParaRPr lang="en-GB"/>
        </a:p>
      </dgm:t>
    </dgm:pt>
    <dgm:pt modelId="{A227B59C-EA59-433B-B0E4-1645093B3B8E}">
      <dgm:prSet phldrT="[Text]" custT="1"/>
      <dgm:spPr>
        <a:solidFill>
          <a:schemeClr val="bg1">
            <a:lumMod val="95000"/>
          </a:schemeClr>
        </a:solidFill>
      </dgm:spPr>
      <dgm:t>
        <a:bodyPr/>
        <a:lstStyle/>
        <a:p>
          <a:r>
            <a:rPr lang="en-US" sz="2400" dirty="0" smtClean="0">
              <a:solidFill>
                <a:schemeClr val="tx1"/>
              </a:solidFill>
            </a:rPr>
            <a:t>It focuses is on obtaining online information and materials from secondary sources such as journal articles, books, including e-books, News, Magazines, websites or blogs.</a:t>
          </a:r>
          <a:endParaRPr lang="en-GB" sz="2400" u="none" dirty="0">
            <a:solidFill>
              <a:schemeClr val="tx1"/>
            </a:solidFill>
          </a:endParaRPr>
        </a:p>
      </dgm:t>
    </dgm:pt>
    <dgm:pt modelId="{EB7CE84C-A267-473B-9DEC-24AEDA40B4E4}" type="parTrans" cxnId="{30AF00BB-2C8B-4837-BE70-B2E25772AA50}">
      <dgm:prSet/>
      <dgm:spPr/>
      <dgm:t>
        <a:bodyPr/>
        <a:lstStyle/>
        <a:p>
          <a:endParaRPr lang="en-GB"/>
        </a:p>
      </dgm:t>
    </dgm:pt>
    <dgm:pt modelId="{D347E403-62DA-43F4-A5D2-31C55FC098EE}" type="sibTrans" cxnId="{30AF00BB-2C8B-4837-BE70-B2E25772AA50}">
      <dgm:prSet/>
      <dgm:spPr>
        <a:solidFill>
          <a:schemeClr val="accent5">
            <a:lumMod val="60000"/>
            <a:lumOff val="40000"/>
          </a:schemeClr>
        </a:solidFill>
      </dgm:spPr>
      <dgm:t>
        <a:bodyPr/>
        <a:lstStyle/>
        <a:p>
          <a:endParaRPr lang="en-GB"/>
        </a:p>
      </dgm:t>
    </dgm:pt>
    <dgm:pt modelId="{A7509E69-1961-4BC6-A270-F164F539AADF}">
      <dgm:prSet phldrT="[Text]" custT="1"/>
      <dgm:spPr>
        <a:solidFill>
          <a:schemeClr val="bg1">
            <a:lumMod val="95000"/>
          </a:schemeClr>
        </a:solidFill>
      </dgm:spPr>
      <dgm:t>
        <a:bodyPr/>
        <a:lstStyle/>
        <a:p>
          <a:r>
            <a:rPr lang="en-US" sz="2400" dirty="0" smtClean="0">
              <a:solidFill>
                <a:schemeClr val="tx1"/>
              </a:solidFill>
            </a:rPr>
            <a:t>The Cochrane reviews style focuses on achieving systematic review method to be able to make conclusion on certain subject matter (</a:t>
          </a:r>
          <a:r>
            <a:rPr lang="en-US" sz="2400" dirty="0" smtClean="0">
              <a:solidFill>
                <a:schemeClr val="tx1"/>
              </a:solidFill>
              <a:hlinkClick xmlns:r="http://schemas.openxmlformats.org/officeDocument/2006/relationships" r:id="rId1"/>
            </a:rPr>
            <a:t>Sieving</a:t>
          </a:r>
          <a:r>
            <a:rPr lang="en-US" sz="2400" dirty="0" smtClean="0">
              <a:solidFill>
                <a:schemeClr val="tx1"/>
              </a:solidFill>
            </a:rPr>
            <a:t>, 2007; Chapman, 2014), </a:t>
          </a:r>
          <a:endParaRPr lang="en-GB" sz="2400" b="0" dirty="0">
            <a:solidFill>
              <a:schemeClr val="tx1"/>
            </a:solidFill>
          </a:endParaRPr>
        </a:p>
      </dgm:t>
    </dgm:pt>
    <dgm:pt modelId="{815E5AC3-9C56-463E-8C32-674552765240}" type="parTrans" cxnId="{3CB9D39A-5BD8-4B4A-86EA-A795BD3BADF2}">
      <dgm:prSet/>
      <dgm:spPr/>
      <dgm:t>
        <a:bodyPr/>
        <a:lstStyle/>
        <a:p>
          <a:endParaRPr lang="en-GB"/>
        </a:p>
      </dgm:t>
    </dgm:pt>
    <dgm:pt modelId="{7C6E864B-B666-40CD-9515-1F3E0C8468B5}" type="sibTrans" cxnId="{3CB9D39A-5BD8-4B4A-86EA-A795BD3BADF2}">
      <dgm:prSet/>
      <dgm:spPr>
        <a:solidFill>
          <a:schemeClr val="accent5">
            <a:lumMod val="60000"/>
            <a:lumOff val="40000"/>
          </a:schemeClr>
        </a:solidFill>
      </dgm:spPr>
      <dgm:t>
        <a:bodyPr/>
        <a:lstStyle/>
        <a:p>
          <a:endParaRPr lang="en-GB"/>
        </a:p>
      </dgm:t>
    </dgm:pt>
    <dgm:pt modelId="{DEA2FD4B-DAC4-4BAD-A7E9-D0F911A58E9C}">
      <dgm:prSet phldrT="[Text]" custT="1"/>
      <dgm:spPr>
        <a:solidFill>
          <a:schemeClr val="bg1">
            <a:lumMod val="95000"/>
          </a:schemeClr>
        </a:solidFill>
      </dgm:spPr>
      <dgm:t>
        <a:bodyPr/>
        <a:lstStyle/>
        <a:p>
          <a:r>
            <a:rPr lang="en-US" sz="2400" dirty="0" smtClean="0">
              <a:solidFill>
                <a:schemeClr val="tx1"/>
              </a:solidFill>
            </a:rPr>
            <a:t>The searching process used various search engines which include Google, </a:t>
          </a:r>
          <a:r>
            <a:rPr lang="en-US" sz="2400" dirty="0" err="1" smtClean="0">
              <a:solidFill>
                <a:schemeClr val="tx1"/>
              </a:solidFill>
            </a:rPr>
            <a:t>google</a:t>
          </a:r>
          <a:r>
            <a:rPr lang="en-US" sz="2400" dirty="0" smtClean="0">
              <a:solidFill>
                <a:schemeClr val="tx1"/>
              </a:solidFill>
            </a:rPr>
            <a:t> scholar, </a:t>
          </a:r>
          <a:r>
            <a:rPr lang="en-US" sz="2400" dirty="0" err="1" smtClean="0">
              <a:solidFill>
                <a:schemeClr val="tx1"/>
              </a:solidFill>
            </a:rPr>
            <a:t>Researchgate</a:t>
          </a:r>
          <a:r>
            <a:rPr lang="en-US" sz="2400" dirty="0" smtClean="0">
              <a:solidFill>
                <a:schemeClr val="tx1"/>
              </a:solidFill>
            </a:rPr>
            <a:t>, Academia, Semantic, and others</a:t>
          </a:r>
          <a:r>
            <a:rPr lang="en-US" sz="2400" dirty="0" smtClean="0"/>
            <a:t>.</a:t>
          </a:r>
          <a:endParaRPr lang="en-GB" sz="2400" dirty="0">
            <a:solidFill>
              <a:schemeClr val="tx1"/>
            </a:solidFill>
          </a:endParaRPr>
        </a:p>
      </dgm:t>
    </dgm:pt>
    <dgm:pt modelId="{6E6A3DA2-0723-4982-9D6F-5FB6CB478A8D}" type="parTrans" cxnId="{03D8711C-85EC-4C00-8BE7-FDE5A7C61C02}">
      <dgm:prSet/>
      <dgm:spPr/>
      <dgm:t>
        <a:bodyPr/>
        <a:lstStyle/>
        <a:p>
          <a:endParaRPr lang="en-GB"/>
        </a:p>
      </dgm:t>
    </dgm:pt>
    <dgm:pt modelId="{8F016888-5998-4AA8-A581-50FF6EABD8EB}" type="sibTrans" cxnId="{03D8711C-85EC-4C00-8BE7-FDE5A7C61C02}">
      <dgm:prSet/>
      <dgm:spPr/>
      <dgm:t>
        <a:bodyPr/>
        <a:lstStyle/>
        <a:p>
          <a:endParaRPr lang="en-GB"/>
        </a:p>
      </dgm:t>
    </dgm:pt>
    <dgm:pt modelId="{50DD938A-F2B6-44F8-B59A-7FC6C8E41175}" type="pres">
      <dgm:prSet presAssocID="{DA00323D-E7E9-4DCC-9038-8AB92D215054}" presName="diagram" presStyleCnt="0">
        <dgm:presLayoutVars>
          <dgm:dir/>
          <dgm:resizeHandles val="exact"/>
        </dgm:presLayoutVars>
      </dgm:prSet>
      <dgm:spPr/>
      <dgm:t>
        <a:bodyPr/>
        <a:lstStyle/>
        <a:p>
          <a:endParaRPr lang="en-US"/>
        </a:p>
      </dgm:t>
    </dgm:pt>
    <dgm:pt modelId="{231A3089-D1D2-46B8-BD05-7410FAB41409}" type="pres">
      <dgm:prSet presAssocID="{A636D8C9-91CE-43C6-9962-9B5F577D9387}" presName="node" presStyleLbl="node1" presStyleIdx="0" presStyleCnt="4" custScaleX="235795" custScaleY="235795" custLinFactX="-29227" custLinFactNeighborX="-100000" custLinFactNeighborY="3531">
        <dgm:presLayoutVars>
          <dgm:bulletEnabled val="1"/>
        </dgm:presLayoutVars>
      </dgm:prSet>
      <dgm:spPr>
        <a:prstGeom prst="roundRect">
          <a:avLst/>
        </a:prstGeom>
      </dgm:spPr>
      <dgm:t>
        <a:bodyPr/>
        <a:lstStyle/>
        <a:p>
          <a:endParaRPr lang="en-US"/>
        </a:p>
      </dgm:t>
    </dgm:pt>
    <dgm:pt modelId="{02230444-3E64-4FF0-B186-29ECBF06FC9A}" type="pres">
      <dgm:prSet presAssocID="{7877F6F7-E4C2-4B8A-8DF7-35A2FB418CF6}" presName="sibTrans" presStyleLbl="sibTrans2D1" presStyleIdx="0" presStyleCnt="3" custScaleX="96095" custScaleY="101866" custLinFactX="-100000" custLinFactY="304735" custLinFactNeighborX="-189340" custLinFactNeighborY="400000"/>
      <dgm:spPr/>
      <dgm:t>
        <a:bodyPr/>
        <a:lstStyle/>
        <a:p>
          <a:endParaRPr lang="en-US"/>
        </a:p>
      </dgm:t>
    </dgm:pt>
    <dgm:pt modelId="{5C944E5A-6AC3-4216-8151-21126F95B4E3}" type="pres">
      <dgm:prSet presAssocID="{7877F6F7-E4C2-4B8A-8DF7-35A2FB418CF6}" presName="connectorText" presStyleLbl="sibTrans2D1" presStyleIdx="0" presStyleCnt="3"/>
      <dgm:spPr/>
      <dgm:t>
        <a:bodyPr/>
        <a:lstStyle/>
        <a:p>
          <a:endParaRPr lang="en-US"/>
        </a:p>
      </dgm:t>
    </dgm:pt>
    <dgm:pt modelId="{CAD5B617-2902-445E-B869-EEF20CEB7FE6}" type="pres">
      <dgm:prSet presAssocID="{A227B59C-EA59-433B-B0E4-1645093B3B8E}" presName="node" presStyleLbl="node1" presStyleIdx="1" presStyleCnt="4" custScaleX="235795" custScaleY="235795" custLinFactX="-51471" custLinFactNeighborX="-100000" custLinFactNeighborY="1765">
        <dgm:presLayoutVars>
          <dgm:bulletEnabled val="1"/>
        </dgm:presLayoutVars>
      </dgm:prSet>
      <dgm:spPr>
        <a:prstGeom prst="roundRect">
          <a:avLst/>
        </a:prstGeom>
      </dgm:spPr>
      <dgm:t>
        <a:bodyPr/>
        <a:lstStyle/>
        <a:p>
          <a:endParaRPr lang="en-US"/>
        </a:p>
      </dgm:t>
    </dgm:pt>
    <dgm:pt modelId="{90653784-6C1D-4BD7-B4C9-B5D9B1AEE59A}" type="pres">
      <dgm:prSet presAssocID="{D347E403-62DA-43F4-A5D2-31C55FC098EE}" presName="sibTrans" presStyleLbl="sibTrans2D1" presStyleIdx="1" presStyleCnt="3" custScaleX="90909" custScaleY="90909" custLinFactX="100000" custLinFactY="200000" custLinFactNeighborX="158185" custLinFactNeighborY="210028"/>
      <dgm:spPr/>
      <dgm:t>
        <a:bodyPr/>
        <a:lstStyle/>
        <a:p>
          <a:endParaRPr lang="en-US"/>
        </a:p>
      </dgm:t>
    </dgm:pt>
    <dgm:pt modelId="{3C0AF4DA-0EEF-4818-8590-245ECE0C6306}" type="pres">
      <dgm:prSet presAssocID="{D347E403-62DA-43F4-A5D2-31C55FC098EE}" presName="connectorText" presStyleLbl="sibTrans2D1" presStyleIdx="1" presStyleCnt="3"/>
      <dgm:spPr/>
      <dgm:t>
        <a:bodyPr/>
        <a:lstStyle/>
        <a:p>
          <a:endParaRPr lang="en-US"/>
        </a:p>
      </dgm:t>
    </dgm:pt>
    <dgm:pt modelId="{0DE0AA7D-F138-40A9-928D-C8A761FB28C1}" type="pres">
      <dgm:prSet presAssocID="{A7509E69-1961-4BC6-A270-F164F539AADF}" presName="node" presStyleLbl="node1" presStyleIdx="2" presStyleCnt="4" custScaleX="235795" custScaleY="235795" custLinFactX="-170784" custLinFactNeighborX="-200000" custLinFactNeighborY="-52703">
        <dgm:presLayoutVars>
          <dgm:bulletEnabled val="1"/>
        </dgm:presLayoutVars>
      </dgm:prSet>
      <dgm:spPr>
        <a:prstGeom prst="roundRect">
          <a:avLst/>
        </a:prstGeom>
      </dgm:spPr>
      <dgm:t>
        <a:bodyPr/>
        <a:lstStyle/>
        <a:p>
          <a:endParaRPr lang="en-US"/>
        </a:p>
      </dgm:t>
    </dgm:pt>
    <dgm:pt modelId="{AEBE8993-F3AA-4297-8419-887595983ED6}" type="pres">
      <dgm:prSet presAssocID="{7C6E864B-B666-40CD-9515-1F3E0C8468B5}" presName="sibTrans" presStyleLbl="sibTrans2D1" presStyleIdx="2" presStyleCnt="3" custScaleX="90909" custScaleY="90909" custLinFactY="100000" custLinFactNeighborX="-21087" custLinFactNeighborY="169080"/>
      <dgm:spPr/>
      <dgm:t>
        <a:bodyPr/>
        <a:lstStyle/>
        <a:p>
          <a:endParaRPr lang="en-US"/>
        </a:p>
      </dgm:t>
    </dgm:pt>
    <dgm:pt modelId="{12CF5F7D-FC16-4775-BEAF-64803200A7FB}" type="pres">
      <dgm:prSet presAssocID="{7C6E864B-B666-40CD-9515-1F3E0C8468B5}" presName="connectorText" presStyleLbl="sibTrans2D1" presStyleIdx="2" presStyleCnt="3"/>
      <dgm:spPr/>
      <dgm:t>
        <a:bodyPr/>
        <a:lstStyle/>
        <a:p>
          <a:endParaRPr lang="en-US"/>
        </a:p>
      </dgm:t>
    </dgm:pt>
    <dgm:pt modelId="{D0230770-3C9F-4D8E-8EA4-CBDB374B3789}" type="pres">
      <dgm:prSet presAssocID="{DEA2FD4B-DAC4-4BAD-A7E9-D0F911A58E9C}" presName="node" presStyleLbl="node1" presStyleIdx="3" presStyleCnt="4" custScaleX="235795" custScaleY="235795" custLinFactX="170733" custLinFactY="-100000" custLinFactNeighborX="200000" custLinFactNeighborY="-187760">
        <dgm:presLayoutVars>
          <dgm:bulletEnabled val="1"/>
        </dgm:presLayoutVars>
      </dgm:prSet>
      <dgm:spPr>
        <a:prstGeom prst="roundRect">
          <a:avLst/>
        </a:prstGeom>
      </dgm:spPr>
      <dgm:t>
        <a:bodyPr/>
        <a:lstStyle/>
        <a:p>
          <a:endParaRPr lang="en-US"/>
        </a:p>
      </dgm:t>
    </dgm:pt>
  </dgm:ptLst>
  <dgm:cxnLst>
    <dgm:cxn modelId="{F42E893E-F484-4C8D-8D1E-9327AFA495F3}" type="presOf" srcId="{7C6E864B-B666-40CD-9515-1F3E0C8468B5}" destId="{12CF5F7D-FC16-4775-BEAF-64803200A7FB}" srcOrd="1" destOrd="0" presId="urn:microsoft.com/office/officeart/2005/8/layout/process5"/>
    <dgm:cxn modelId="{03D8711C-85EC-4C00-8BE7-FDE5A7C61C02}" srcId="{DA00323D-E7E9-4DCC-9038-8AB92D215054}" destId="{DEA2FD4B-DAC4-4BAD-A7E9-D0F911A58E9C}" srcOrd="3" destOrd="0" parTransId="{6E6A3DA2-0723-4982-9D6F-5FB6CB478A8D}" sibTransId="{8F016888-5998-4AA8-A581-50FF6EABD8EB}"/>
    <dgm:cxn modelId="{3CB9D39A-5BD8-4B4A-86EA-A795BD3BADF2}" srcId="{DA00323D-E7E9-4DCC-9038-8AB92D215054}" destId="{A7509E69-1961-4BC6-A270-F164F539AADF}" srcOrd="2" destOrd="0" parTransId="{815E5AC3-9C56-463E-8C32-674552765240}" sibTransId="{7C6E864B-B666-40CD-9515-1F3E0C8468B5}"/>
    <dgm:cxn modelId="{1EABFD76-BDD7-402E-9BE2-F2D1C7814001}" type="presOf" srcId="{DEA2FD4B-DAC4-4BAD-A7E9-D0F911A58E9C}" destId="{D0230770-3C9F-4D8E-8EA4-CBDB374B3789}" srcOrd="0" destOrd="0" presId="urn:microsoft.com/office/officeart/2005/8/layout/process5"/>
    <dgm:cxn modelId="{A453B039-F944-447C-AB98-958A9B290108}" type="presOf" srcId="{A7509E69-1961-4BC6-A270-F164F539AADF}" destId="{0DE0AA7D-F138-40A9-928D-C8A761FB28C1}" srcOrd="0" destOrd="0" presId="urn:microsoft.com/office/officeart/2005/8/layout/process5"/>
    <dgm:cxn modelId="{88DF9336-4B16-49AC-86BD-80E8BD04E0ED}" type="presOf" srcId="{7C6E864B-B666-40CD-9515-1F3E0C8468B5}" destId="{AEBE8993-F3AA-4297-8419-887595983ED6}" srcOrd="0" destOrd="0" presId="urn:microsoft.com/office/officeart/2005/8/layout/process5"/>
    <dgm:cxn modelId="{F5BEF4C8-02F1-4B46-A2E1-93E8A3E3417B}" type="presOf" srcId="{7877F6F7-E4C2-4B8A-8DF7-35A2FB418CF6}" destId="{02230444-3E64-4FF0-B186-29ECBF06FC9A}" srcOrd="0" destOrd="0" presId="urn:microsoft.com/office/officeart/2005/8/layout/process5"/>
    <dgm:cxn modelId="{181EF3B5-9788-406F-B554-28D1BCB91641}" srcId="{DA00323D-E7E9-4DCC-9038-8AB92D215054}" destId="{A636D8C9-91CE-43C6-9962-9B5F577D9387}" srcOrd="0" destOrd="0" parTransId="{C86F5643-C5F4-46A0-A4F4-B7919F147DF6}" sibTransId="{7877F6F7-E4C2-4B8A-8DF7-35A2FB418CF6}"/>
    <dgm:cxn modelId="{E3A9D338-782C-4A39-A691-2684AA63BE97}" type="presOf" srcId="{D347E403-62DA-43F4-A5D2-31C55FC098EE}" destId="{90653784-6C1D-4BD7-B4C9-B5D9B1AEE59A}" srcOrd="0" destOrd="0" presId="urn:microsoft.com/office/officeart/2005/8/layout/process5"/>
    <dgm:cxn modelId="{44199371-A668-4F3F-A7F9-140F258F84D2}" type="presOf" srcId="{DA00323D-E7E9-4DCC-9038-8AB92D215054}" destId="{50DD938A-F2B6-44F8-B59A-7FC6C8E41175}" srcOrd="0" destOrd="0" presId="urn:microsoft.com/office/officeart/2005/8/layout/process5"/>
    <dgm:cxn modelId="{2BB7A7CB-48FE-46CA-BAF2-4B1283E24C46}" type="presOf" srcId="{7877F6F7-E4C2-4B8A-8DF7-35A2FB418CF6}" destId="{5C944E5A-6AC3-4216-8151-21126F95B4E3}" srcOrd="1" destOrd="0" presId="urn:microsoft.com/office/officeart/2005/8/layout/process5"/>
    <dgm:cxn modelId="{109EF6E7-5403-4E81-8F91-CABC0CFDDBB2}" type="presOf" srcId="{A227B59C-EA59-433B-B0E4-1645093B3B8E}" destId="{CAD5B617-2902-445E-B869-EEF20CEB7FE6}" srcOrd="0" destOrd="0" presId="urn:microsoft.com/office/officeart/2005/8/layout/process5"/>
    <dgm:cxn modelId="{4515A645-E458-46B6-A3F1-E1EA32671176}" type="presOf" srcId="{A636D8C9-91CE-43C6-9962-9B5F577D9387}" destId="{231A3089-D1D2-46B8-BD05-7410FAB41409}" srcOrd="0" destOrd="0" presId="urn:microsoft.com/office/officeart/2005/8/layout/process5"/>
    <dgm:cxn modelId="{7E3FB98F-1E3C-44CC-ACB1-7D42F6FC19E9}" type="presOf" srcId="{D347E403-62DA-43F4-A5D2-31C55FC098EE}" destId="{3C0AF4DA-0EEF-4818-8590-245ECE0C6306}" srcOrd="1" destOrd="0" presId="urn:microsoft.com/office/officeart/2005/8/layout/process5"/>
    <dgm:cxn modelId="{30AF00BB-2C8B-4837-BE70-B2E25772AA50}" srcId="{DA00323D-E7E9-4DCC-9038-8AB92D215054}" destId="{A227B59C-EA59-433B-B0E4-1645093B3B8E}" srcOrd="1" destOrd="0" parTransId="{EB7CE84C-A267-473B-9DEC-24AEDA40B4E4}" sibTransId="{D347E403-62DA-43F4-A5D2-31C55FC098EE}"/>
    <dgm:cxn modelId="{4B9D7C49-2B2C-470B-8DDB-97BD1468B438}" type="presParOf" srcId="{50DD938A-F2B6-44F8-B59A-7FC6C8E41175}" destId="{231A3089-D1D2-46B8-BD05-7410FAB41409}" srcOrd="0" destOrd="0" presId="urn:microsoft.com/office/officeart/2005/8/layout/process5"/>
    <dgm:cxn modelId="{D924CF6A-3BDE-4F5D-BCFE-1478E6B5974C}" type="presParOf" srcId="{50DD938A-F2B6-44F8-B59A-7FC6C8E41175}" destId="{02230444-3E64-4FF0-B186-29ECBF06FC9A}" srcOrd="1" destOrd="0" presId="urn:microsoft.com/office/officeart/2005/8/layout/process5"/>
    <dgm:cxn modelId="{1A0B12EF-574C-4031-B83C-C66E52F41373}" type="presParOf" srcId="{02230444-3E64-4FF0-B186-29ECBF06FC9A}" destId="{5C944E5A-6AC3-4216-8151-21126F95B4E3}" srcOrd="0" destOrd="0" presId="urn:microsoft.com/office/officeart/2005/8/layout/process5"/>
    <dgm:cxn modelId="{B5635B4A-F97C-44C7-854F-0445C79A3432}" type="presParOf" srcId="{50DD938A-F2B6-44F8-B59A-7FC6C8E41175}" destId="{CAD5B617-2902-445E-B869-EEF20CEB7FE6}" srcOrd="2" destOrd="0" presId="urn:microsoft.com/office/officeart/2005/8/layout/process5"/>
    <dgm:cxn modelId="{60E925C4-C6D7-4F28-B1F7-8B49EABCF1AA}" type="presParOf" srcId="{50DD938A-F2B6-44F8-B59A-7FC6C8E41175}" destId="{90653784-6C1D-4BD7-B4C9-B5D9B1AEE59A}" srcOrd="3" destOrd="0" presId="urn:microsoft.com/office/officeart/2005/8/layout/process5"/>
    <dgm:cxn modelId="{D4DA094F-DC45-433B-B2C6-1512761CC08B}" type="presParOf" srcId="{90653784-6C1D-4BD7-B4C9-B5D9B1AEE59A}" destId="{3C0AF4DA-0EEF-4818-8590-245ECE0C6306}" srcOrd="0" destOrd="0" presId="urn:microsoft.com/office/officeart/2005/8/layout/process5"/>
    <dgm:cxn modelId="{3B034363-2362-4943-9154-A1B231B83802}" type="presParOf" srcId="{50DD938A-F2B6-44F8-B59A-7FC6C8E41175}" destId="{0DE0AA7D-F138-40A9-928D-C8A761FB28C1}" srcOrd="4" destOrd="0" presId="urn:microsoft.com/office/officeart/2005/8/layout/process5"/>
    <dgm:cxn modelId="{4EC187C5-E67A-4619-BF28-C4015B6CC986}" type="presParOf" srcId="{50DD938A-F2B6-44F8-B59A-7FC6C8E41175}" destId="{AEBE8993-F3AA-4297-8419-887595983ED6}" srcOrd="5" destOrd="0" presId="urn:microsoft.com/office/officeart/2005/8/layout/process5"/>
    <dgm:cxn modelId="{FD26647F-BBBD-48B4-A1C2-B573B2480EC0}" type="presParOf" srcId="{AEBE8993-F3AA-4297-8419-887595983ED6}" destId="{12CF5F7D-FC16-4775-BEAF-64803200A7FB}" srcOrd="0" destOrd="0" presId="urn:microsoft.com/office/officeart/2005/8/layout/process5"/>
    <dgm:cxn modelId="{7F674E70-0A86-465B-B8C4-2DB4B59C5914}" type="presParOf" srcId="{50DD938A-F2B6-44F8-B59A-7FC6C8E41175}" destId="{D0230770-3C9F-4D8E-8EA4-CBDB374B3789}" srcOrd="6" destOrd="0" presId="urn:microsoft.com/office/officeart/2005/8/layout/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A3089-D1D2-46B8-BD05-7410FAB41409}">
      <dsp:nvSpPr>
        <dsp:cNvPr id="0" name=""/>
        <dsp:cNvSpPr/>
      </dsp:nvSpPr>
      <dsp:spPr>
        <a:xfrm>
          <a:off x="1414591" y="1698"/>
          <a:ext cx="2812167" cy="1687300"/>
        </a:xfrm>
        <a:prstGeom prst="roundRect">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1. </a:t>
          </a:r>
          <a:r>
            <a:rPr lang="en-GB" sz="2000" kern="1200" dirty="0">
              <a:solidFill>
                <a:schemeClr val="tx1"/>
              </a:solidFill>
            </a:rPr>
            <a:t>Follow the link:</a:t>
          </a:r>
        </a:p>
        <a:p>
          <a:pPr marL="0" lvl="0" indent="0" algn="ctr" defTabSz="889000">
            <a:lnSpc>
              <a:spcPct val="90000"/>
            </a:lnSpc>
            <a:spcBef>
              <a:spcPct val="0"/>
            </a:spcBef>
            <a:spcAft>
              <a:spcPct val="35000"/>
            </a:spcAft>
            <a:buNone/>
          </a:pPr>
          <a:r>
            <a:rPr lang="en-GB" sz="2000" kern="1200" dirty="0">
              <a:solidFill>
                <a:schemeClr val="tx1">
                  <a:lumMod val="65000"/>
                  <a:lumOff val="35000"/>
                </a:schemeClr>
              </a:solidFill>
            </a:rPr>
            <a:t> </a:t>
          </a:r>
          <a:r>
            <a:rPr lang="en-GB" sz="1800" kern="1200" dirty="0">
              <a:solidFill>
                <a:schemeClr val="accent5"/>
              </a:solidFill>
              <a:hlinkClick xmlns:r="http://schemas.openxmlformats.org/officeDocument/2006/relationships" r:id="rId1">
                <a:extLst>
                  <a:ext uri="{A12FA001-AC4F-418D-AE19-62706E023703}">
                    <ahyp:hlinkClr xmlns:ahyp="http://schemas.microsoft.com/office/drawing/2018/hyperlinkcolor" val="tx"/>
                  </a:ext>
                </a:extLst>
              </a:hlinkClick>
            </a:rPr>
            <a:t>https://orcid.org/register</a:t>
          </a:r>
          <a:endParaRPr lang="en-GB" sz="1800" kern="1200" dirty="0">
            <a:solidFill>
              <a:schemeClr val="accent5"/>
            </a:solidFill>
          </a:endParaRPr>
        </a:p>
      </dsp:txBody>
      <dsp:txXfrm>
        <a:off x="1496958" y="84065"/>
        <a:ext cx="2647433" cy="1522566"/>
      </dsp:txXfrm>
    </dsp:sp>
    <dsp:sp modelId="{02230444-3E64-4FF0-B186-29ECBF06FC9A}">
      <dsp:nvSpPr>
        <dsp:cNvPr id="0" name=""/>
        <dsp:cNvSpPr/>
      </dsp:nvSpPr>
      <dsp:spPr>
        <a:xfrm>
          <a:off x="4343203" y="710907"/>
          <a:ext cx="229852" cy="268884"/>
        </a:xfrm>
        <a:prstGeom prst="rightArrow">
          <a:avLst>
            <a:gd name="adj1" fmla="val 60000"/>
            <a:gd name="adj2" fmla="val 50000"/>
          </a:avLst>
        </a:prstGeom>
        <a:solidFill>
          <a:schemeClr val="accent5">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4343203" y="764684"/>
        <a:ext cx="160896" cy="161330"/>
      </dsp:txXfrm>
    </dsp:sp>
    <dsp:sp modelId="{CAD5B617-2902-445E-B869-EEF20CEB7FE6}">
      <dsp:nvSpPr>
        <dsp:cNvPr id="0" name=""/>
        <dsp:cNvSpPr/>
      </dsp:nvSpPr>
      <dsp:spPr>
        <a:xfrm>
          <a:off x="4703811" y="1698"/>
          <a:ext cx="2812167" cy="1687300"/>
        </a:xfrm>
        <a:prstGeom prst="roundRect">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2. </a:t>
          </a:r>
          <a:r>
            <a:rPr lang="en-GB" sz="2000" b="0" kern="1200" dirty="0">
              <a:solidFill>
                <a:schemeClr val="tx1"/>
              </a:solidFill>
            </a:rPr>
            <a:t>Register for free for a unique ORCID identifier.</a:t>
          </a:r>
        </a:p>
      </dsp:txBody>
      <dsp:txXfrm>
        <a:off x="4786178" y="84065"/>
        <a:ext cx="2647433" cy="1522566"/>
      </dsp:txXfrm>
    </dsp:sp>
    <dsp:sp modelId="{90653784-6C1D-4BD7-B4C9-B5D9B1AEE59A}">
      <dsp:nvSpPr>
        <dsp:cNvPr id="0" name=""/>
        <dsp:cNvSpPr/>
      </dsp:nvSpPr>
      <dsp:spPr>
        <a:xfrm rot="5400000">
          <a:off x="5994969" y="1785928"/>
          <a:ext cx="229852" cy="268884"/>
        </a:xfrm>
        <a:prstGeom prst="rightArrow">
          <a:avLst>
            <a:gd name="adj1" fmla="val 60000"/>
            <a:gd name="adj2" fmla="val 50000"/>
          </a:avLst>
        </a:prstGeom>
        <a:solidFill>
          <a:schemeClr val="accent5">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rot="-5400000">
        <a:off x="6029230" y="1805444"/>
        <a:ext cx="161330" cy="160896"/>
      </dsp:txXfrm>
    </dsp:sp>
    <dsp:sp modelId="{0DE0AA7D-F138-40A9-928D-C8A761FB28C1}">
      <dsp:nvSpPr>
        <dsp:cNvPr id="0" name=""/>
        <dsp:cNvSpPr/>
      </dsp:nvSpPr>
      <dsp:spPr>
        <a:xfrm>
          <a:off x="4703811" y="2166052"/>
          <a:ext cx="2812167" cy="1687300"/>
        </a:xfrm>
        <a:prstGeom prst="roundRect">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3. </a:t>
          </a:r>
          <a:r>
            <a:rPr lang="en-GB" sz="2000" b="0" kern="1200" dirty="0">
              <a:solidFill>
                <a:schemeClr val="tx1"/>
              </a:solidFill>
            </a:rPr>
            <a:t>Add your professional information to your ORCID record.</a:t>
          </a:r>
        </a:p>
      </dsp:txBody>
      <dsp:txXfrm>
        <a:off x="4786178" y="2248419"/>
        <a:ext cx="2647433" cy="1522566"/>
      </dsp:txXfrm>
    </dsp:sp>
    <dsp:sp modelId="{AEBE8993-F3AA-4297-8419-887595983ED6}">
      <dsp:nvSpPr>
        <dsp:cNvPr id="0" name=""/>
        <dsp:cNvSpPr/>
      </dsp:nvSpPr>
      <dsp:spPr>
        <a:xfrm rot="10800000">
          <a:off x="4357515" y="2875260"/>
          <a:ext cx="229852" cy="268884"/>
        </a:xfrm>
        <a:prstGeom prst="rightArrow">
          <a:avLst>
            <a:gd name="adj1" fmla="val 60000"/>
            <a:gd name="adj2" fmla="val 50000"/>
          </a:avLst>
        </a:prstGeom>
        <a:solidFill>
          <a:schemeClr val="accent5">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rot="10800000">
        <a:off x="4426471" y="2929037"/>
        <a:ext cx="160896" cy="161330"/>
      </dsp:txXfrm>
    </dsp:sp>
    <dsp:sp modelId="{D0230770-3C9F-4D8E-8EA4-CBDB374B3789}">
      <dsp:nvSpPr>
        <dsp:cNvPr id="0" name=""/>
        <dsp:cNvSpPr/>
      </dsp:nvSpPr>
      <dsp:spPr>
        <a:xfrm>
          <a:off x="1414591" y="2166052"/>
          <a:ext cx="2812167" cy="1687300"/>
        </a:xfrm>
        <a:prstGeom prst="roundRect">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1"/>
              </a:solidFill>
            </a:rPr>
            <a:t>4. </a:t>
          </a:r>
          <a:r>
            <a:rPr lang="en-GB" sz="2000" kern="1200" dirty="0">
              <a:solidFill>
                <a:schemeClr val="tx1"/>
              </a:solidFill>
            </a:rPr>
            <a:t>Include your ORCID identifier when you submit publications, apply for grants, and in any research workflow. </a:t>
          </a:r>
        </a:p>
      </dsp:txBody>
      <dsp:txXfrm>
        <a:off x="1496958" y="2248419"/>
        <a:ext cx="2647433" cy="1522566"/>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E511E-5748-465F-861C-243CEADA5B3E}" type="datetimeFigureOut">
              <a:rPr lang="en-GB" smtClean="0"/>
              <a:pPr/>
              <a:t>11/09/2024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782D0A-8E77-4F80-803D-5E54497F4C78}" type="slidenum">
              <a:rPr lang="en-GB" smtClean="0"/>
              <a:pPr/>
              <a:t>‹#›</a:t>
            </a:fld>
            <a:endParaRPr lang="en-GB"/>
          </a:p>
        </p:txBody>
      </p:sp>
    </p:spTree>
    <p:extLst>
      <p:ext uri="{BB962C8B-B14F-4D97-AF65-F5344CB8AC3E}">
        <p14:creationId xmlns:p14="http://schemas.microsoft.com/office/powerpoint/2010/main" xmlns="" val="4168659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xmlns="" id="{F3B5D918-36B2-FC42-822A-6E727352DE6E}"/>
              </a:ext>
            </a:extLst>
          </p:cNvPr>
          <p:cNvSpPr>
            <a:spLocks noGrp="1"/>
          </p:cNvSpPr>
          <p:nvPr>
            <p:ph type="title"/>
          </p:nvPr>
        </p:nvSpPr>
        <p:spPr>
          <a:xfrm>
            <a:off x="750139" y="1851896"/>
            <a:ext cx="5461996" cy="1457537"/>
          </a:xfrm>
          <a:prstGeom prst="rect">
            <a:avLst/>
          </a:prstGeom>
        </p:spPr>
        <p:txBody>
          <a:bodyPr/>
          <a:lstStyle>
            <a:lvl1pPr>
              <a:defRPr sz="4000" b="1" i="0" baseline="0">
                <a:solidFill>
                  <a:schemeClr val="bg1"/>
                </a:solidFill>
              </a:defRPr>
            </a:lvl1pPr>
          </a:lstStyle>
          <a:p>
            <a:r>
              <a:rPr lang="en-US"/>
              <a:t>Click to edit Master title style</a:t>
            </a:r>
            <a:endParaRPr lang="en-US" dirty="0"/>
          </a:p>
        </p:txBody>
      </p:sp>
      <p:sp>
        <p:nvSpPr>
          <p:cNvPr id="29" name="Text Placeholder 28">
            <a:extLst>
              <a:ext uri="{FF2B5EF4-FFF2-40B4-BE49-F238E27FC236}">
                <a16:creationId xmlns:a16="http://schemas.microsoft.com/office/drawing/2014/main" xmlns="" id="{5A3CF2EC-A73D-514B-90DA-DC81C59C653D}"/>
              </a:ext>
            </a:extLst>
          </p:cNvPr>
          <p:cNvSpPr>
            <a:spLocks noGrp="1"/>
          </p:cNvSpPr>
          <p:nvPr>
            <p:ph type="body" sz="quarter" idx="12"/>
          </p:nvPr>
        </p:nvSpPr>
        <p:spPr>
          <a:xfrm>
            <a:off x="749301" y="3420570"/>
            <a:ext cx="4163359" cy="1208404"/>
          </a:xfrm>
          <a:prstGeom prst="rect">
            <a:avLst/>
          </a:prstGeom>
        </p:spPr>
        <p:txBody>
          <a:bodyPr/>
          <a:lstStyle>
            <a:lvl1pPr marL="0" indent="0">
              <a:buNone/>
              <a:defRPr sz="3200" baseline="0">
                <a:solidFill>
                  <a:schemeClr val="bg1"/>
                </a:solidFill>
                <a:latin typeface="Calibri" panose="020F0502020204030204" pitchFamily="34" charset="0"/>
              </a:defRPr>
            </a:lvl1pPr>
            <a:lvl2pPr marL="457189" indent="0">
              <a:buNone/>
              <a:defRPr/>
            </a:lvl2pPr>
          </a:lstStyle>
          <a:p>
            <a:pPr lvl="0"/>
            <a:r>
              <a:rPr lang="en-US"/>
              <a:t>Click to edit Master text styles</a:t>
            </a:r>
          </a:p>
        </p:txBody>
      </p:sp>
      <p:sp>
        <p:nvSpPr>
          <p:cNvPr id="33" name="Text Placeholder 28">
            <a:extLst>
              <a:ext uri="{FF2B5EF4-FFF2-40B4-BE49-F238E27FC236}">
                <a16:creationId xmlns:a16="http://schemas.microsoft.com/office/drawing/2014/main" xmlns="" id="{8BF1C7B7-77C0-964F-92F3-D5CBACA54A79}"/>
              </a:ext>
            </a:extLst>
          </p:cNvPr>
          <p:cNvSpPr>
            <a:spLocks noGrp="1"/>
          </p:cNvSpPr>
          <p:nvPr>
            <p:ph type="body" sz="quarter" idx="15" hasCustomPrompt="1"/>
          </p:nvPr>
        </p:nvSpPr>
        <p:spPr>
          <a:xfrm>
            <a:off x="749300" y="5253704"/>
            <a:ext cx="2406277" cy="594113"/>
          </a:xfrm>
          <a:prstGeom prst="rect">
            <a:avLst/>
          </a:prstGeom>
        </p:spPr>
        <p:txBody>
          <a:bodyPr/>
          <a:lstStyle>
            <a:lvl1pPr marL="0" indent="0">
              <a:buNone/>
              <a:tabLst>
                <a:tab pos="2539937" algn="l"/>
              </a:tabLst>
              <a:defRPr sz="1733" baseline="0">
                <a:solidFill>
                  <a:schemeClr val="bg1"/>
                </a:solidFill>
                <a:latin typeface="Calibri" panose="020F0502020204030204" pitchFamily="34" charset="0"/>
              </a:defRPr>
            </a:lvl1pPr>
            <a:lvl2pPr marL="457189" indent="0">
              <a:buNone/>
              <a:defRPr/>
            </a:lvl2pPr>
          </a:lstStyle>
          <a:p>
            <a:pPr lvl="0"/>
            <a:r>
              <a:rPr lang="en-GB" dirty="0"/>
              <a:t>00 Month 2020</a:t>
            </a:r>
          </a:p>
        </p:txBody>
      </p:sp>
    </p:spTree>
    <p:extLst>
      <p:ext uri="{BB962C8B-B14F-4D97-AF65-F5344CB8AC3E}">
        <p14:creationId xmlns:p14="http://schemas.microsoft.com/office/powerpoint/2010/main" xmlns="" val="3755459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xmlns="" id="{0CD02C78-9488-3342-93EE-BD102FEF6AF3}"/>
              </a:ext>
            </a:extLst>
          </p:cNvPr>
          <p:cNvPicPr>
            <a:picLocks noChangeAspect="1"/>
          </p:cNvPicPr>
          <p:nvPr userDrawn="1"/>
        </p:nvPicPr>
        <p:blipFill>
          <a:blip r:embed="rId2" cstate="print"/>
          <a:stretch>
            <a:fillRect/>
          </a:stretch>
        </p:blipFill>
        <p:spPr>
          <a:xfrm>
            <a:off x="0" y="0"/>
            <a:ext cx="12192000" cy="6858000"/>
          </a:xfrm>
          <a:prstGeom prst="rect">
            <a:avLst/>
          </a:prstGeom>
        </p:spPr>
      </p:pic>
      <p:sp>
        <p:nvSpPr>
          <p:cNvPr id="17" name="Title 26">
            <a:extLst>
              <a:ext uri="{FF2B5EF4-FFF2-40B4-BE49-F238E27FC236}">
                <a16:creationId xmlns:a16="http://schemas.microsoft.com/office/drawing/2014/main" xmlns="" id="{02E36751-8351-A048-A25E-825FFFF2FA65}"/>
              </a:ext>
            </a:extLst>
          </p:cNvPr>
          <p:cNvSpPr>
            <a:spLocks noGrp="1"/>
          </p:cNvSpPr>
          <p:nvPr>
            <p:ph type="title"/>
          </p:nvPr>
        </p:nvSpPr>
        <p:spPr>
          <a:xfrm>
            <a:off x="750139" y="1851896"/>
            <a:ext cx="8332343" cy="1457537"/>
          </a:xfrm>
          <a:prstGeom prst="rect">
            <a:avLst/>
          </a:prstGeom>
        </p:spPr>
        <p:txBody>
          <a:bodyPr/>
          <a:lstStyle>
            <a:lvl1pPr>
              <a:defRPr sz="4000" b="1" i="0" baseline="0">
                <a:solidFill>
                  <a:schemeClr val="bg1"/>
                </a:solidFill>
              </a:defRPr>
            </a:lvl1pPr>
          </a:lstStyle>
          <a:p>
            <a:r>
              <a:rPr lang="en-US"/>
              <a:t>Click to edit Master title style</a:t>
            </a:r>
            <a:endParaRPr lang="en-US" dirty="0"/>
          </a:p>
        </p:txBody>
      </p:sp>
      <p:sp>
        <p:nvSpPr>
          <p:cNvPr id="18" name="Text Placeholder 28">
            <a:extLst>
              <a:ext uri="{FF2B5EF4-FFF2-40B4-BE49-F238E27FC236}">
                <a16:creationId xmlns:a16="http://schemas.microsoft.com/office/drawing/2014/main" xmlns="" id="{649C5231-1AB2-6945-B967-2D6B9C864FF0}"/>
              </a:ext>
            </a:extLst>
          </p:cNvPr>
          <p:cNvSpPr>
            <a:spLocks noGrp="1"/>
          </p:cNvSpPr>
          <p:nvPr>
            <p:ph type="body" sz="quarter" idx="12"/>
          </p:nvPr>
        </p:nvSpPr>
        <p:spPr>
          <a:xfrm>
            <a:off x="749301" y="3420570"/>
            <a:ext cx="8332343" cy="1208404"/>
          </a:xfrm>
          <a:prstGeom prst="rect">
            <a:avLst/>
          </a:prstGeom>
        </p:spPr>
        <p:txBody>
          <a:bodyPr/>
          <a:lstStyle>
            <a:lvl1pPr marL="0" indent="0">
              <a:buNone/>
              <a:defRPr sz="3200" baseline="0">
                <a:solidFill>
                  <a:schemeClr val="bg1"/>
                </a:solidFill>
                <a:latin typeface="Calibri" panose="020F0502020204030204" pitchFamily="34" charset="0"/>
              </a:defRPr>
            </a:lvl1pPr>
            <a:lvl2pPr marL="457189" indent="0">
              <a:buNone/>
              <a:defRPr/>
            </a:lvl2pPr>
          </a:lstStyle>
          <a:p>
            <a:pPr lvl="0"/>
            <a:r>
              <a:rPr lang="en-US"/>
              <a:t>Click to edit Master text styles</a:t>
            </a:r>
          </a:p>
        </p:txBody>
      </p:sp>
      <p:sp>
        <p:nvSpPr>
          <p:cNvPr id="19" name="Text Placeholder 28">
            <a:extLst>
              <a:ext uri="{FF2B5EF4-FFF2-40B4-BE49-F238E27FC236}">
                <a16:creationId xmlns:a16="http://schemas.microsoft.com/office/drawing/2014/main" xmlns="" id="{D6B357D3-A859-0045-81BB-E1A5236B6E34}"/>
              </a:ext>
            </a:extLst>
          </p:cNvPr>
          <p:cNvSpPr>
            <a:spLocks noGrp="1"/>
          </p:cNvSpPr>
          <p:nvPr>
            <p:ph type="body" sz="quarter" idx="15" hasCustomPrompt="1"/>
          </p:nvPr>
        </p:nvSpPr>
        <p:spPr>
          <a:xfrm>
            <a:off x="749300" y="4864270"/>
            <a:ext cx="2406277" cy="594113"/>
          </a:xfrm>
          <a:prstGeom prst="rect">
            <a:avLst/>
          </a:prstGeom>
        </p:spPr>
        <p:txBody>
          <a:bodyPr/>
          <a:lstStyle>
            <a:lvl1pPr marL="0" indent="0">
              <a:buNone/>
              <a:tabLst>
                <a:tab pos="2539937" algn="l"/>
              </a:tabLst>
              <a:defRPr sz="1733" baseline="0">
                <a:solidFill>
                  <a:schemeClr val="bg1"/>
                </a:solidFill>
                <a:latin typeface="Calibri" panose="020F0502020204030204" pitchFamily="34" charset="0"/>
              </a:defRPr>
            </a:lvl1pPr>
            <a:lvl2pPr marL="457189" indent="0">
              <a:buNone/>
              <a:defRPr/>
            </a:lvl2pPr>
          </a:lstStyle>
          <a:p>
            <a:pPr lvl="0"/>
            <a:r>
              <a:rPr lang="en-GB" dirty="0"/>
              <a:t>00 Month 2020</a:t>
            </a:r>
          </a:p>
        </p:txBody>
      </p:sp>
    </p:spTree>
    <p:extLst>
      <p:ext uri="{BB962C8B-B14F-4D97-AF65-F5344CB8AC3E}">
        <p14:creationId xmlns:p14="http://schemas.microsoft.com/office/powerpoint/2010/main" xmlns="" val="599530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7" name="Title 26">
            <a:extLst>
              <a:ext uri="{FF2B5EF4-FFF2-40B4-BE49-F238E27FC236}">
                <a16:creationId xmlns:a16="http://schemas.microsoft.com/office/drawing/2014/main" xmlns="" id="{02E36751-8351-A048-A25E-825FFFF2FA65}"/>
              </a:ext>
            </a:extLst>
          </p:cNvPr>
          <p:cNvSpPr>
            <a:spLocks noGrp="1"/>
          </p:cNvSpPr>
          <p:nvPr>
            <p:ph type="title"/>
          </p:nvPr>
        </p:nvSpPr>
        <p:spPr>
          <a:xfrm>
            <a:off x="750139" y="1851896"/>
            <a:ext cx="8332343" cy="1457537"/>
          </a:xfrm>
          <a:prstGeom prst="rect">
            <a:avLst/>
          </a:prstGeom>
        </p:spPr>
        <p:txBody>
          <a:bodyPr/>
          <a:lstStyle>
            <a:lvl1pPr>
              <a:defRPr sz="4000" b="1" i="0" baseline="0">
                <a:solidFill>
                  <a:schemeClr val="tx2"/>
                </a:solidFill>
              </a:defRPr>
            </a:lvl1pPr>
          </a:lstStyle>
          <a:p>
            <a:r>
              <a:rPr lang="en-US"/>
              <a:t>Click to edit Master title style</a:t>
            </a:r>
            <a:endParaRPr lang="en-US" dirty="0"/>
          </a:p>
        </p:txBody>
      </p:sp>
      <p:sp>
        <p:nvSpPr>
          <p:cNvPr id="18" name="Text Placeholder 28">
            <a:extLst>
              <a:ext uri="{FF2B5EF4-FFF2-40B4-BE49-F238E27FC236}">
                <a16:creationId xmlns:a16="http://schemas.microsoft.com/office/drawing/2014/main" xmlns="" id="{649C5231-1AB2-6945-B967-2D6B9C864FF0}"/>
              </a:ext>
            </a:extLst>
          </p:cNvPr>
          <p:cNvSpPr>
            <a:spLocks noGrp="1"/>
          </p:cNvSpPr>
          <p:nvPr>
            <p:ph type="body" sz="quarter" idx="12"/>
          </p:nvPr>
        </p:nvSpPr>
        <p:spPr>
          <a:xfrm>
            <a:off x="749301" y="3420570"/>
            <a:ext cx="8332343" cy="1208404"/>
          </a:xfrm>
          <a:prstGeom prst="rect">
            <a:avLst/>
          </a:prstGeom>
        </p:spPr>
        <p:txBody>
          <a:bodyPr/>
          <a:lstStyle>
            <a:lvl1pPr marL="0" indent="0">
              <a:buNone/>
              <a:defRPr sz="3200" baseline="0">
                <a:solidFill>
                  <a:schemeClr val="tx2"/>
                </a:solidFill>
                <a:latin typeface="Calibri" panose="020F0502020204030204" pitchFamily="34" charset="0"/>
              </a:defRPr>
            </a:lvl1pPr>
            <a:lvl2pPr marL="457189" indent="0">
              <a:buNone/>
              <a:defRPr/>
            </a:lvl2pPr>
          </a:lstStyle>
          <a:p>
            <a:pPr lvl="0"/>
            <a:r>
              <a:rPr lang="en-US"/>
              <a:t>Click to edit Master text styles</a:t>
            </a:r>
          </a:p>
        </p:txBody>
      </p:sp>
      <p:sp>
        <p:nvSpPr>
          <p:cNvPr id="19" name="Text Placeholder 28">
            <a:extLst>
              <a:ext uri="{FF2B5EF4-FFF2-40B4-BE49-F238E27FC236}">
                <a16:creationId xmlns:a16="http://schemas.microsoft.com/office/drawing/2014/main" xmlns="" id="{D6B357D3-A859-0045-81BB-E1A5236B6E34}"/>
              </a:ext>
            </a:extLst>
          </p:cNvPr>
          <p:cNvSpPr>
            <a:spLocks noGrp="1"/>
          </p:cNvSpPr>
          <p:nvPr>
            <p:ph type="body" sz="quarter" idx="15" hasCustomPrompt="1"/>
          </p:nvPr>
        </p:nvSpPr>
        <p:spPr>
          <a:xfrm>
            <a:off x="749300" y="4864270"/>
            <a:ext cx="2406277" cy="594113"/>
          </a:xfrm>
          <a:prstGeom prst="rect">
            <a:avLst/>
          </a:prstGeom>
        </p:spPr>
        <p:txBody>
          <a:bodyPr/>
          <a:lstStyle>
            <a:lvl1pPr marL="0" indent="0">
              <a:buNone/>
              <a:tabLst>
                <a:tab pos="2539937" algn="l"/>
              </a:tabLst>
              <a:defRPr sz="1733" baseline="0">
                <a:solidFill>
                  <a:schemeClr val="tx2"/>
                </a:solidFill>
                <a:latin typeface="Calibri" panose="020F0502020204030204" pitchFamily="34" charset="0"/>
              </a:defRPr>
            </a:lvl1pPr>
            <a:lvl2pPr marL="457189" indent="0">
              <a:buNone/>
              <a:defRPr/>
            </a:lvl2pPr>
          </a:lstStyle>
          <a:p>
            <a:pPr lvl="0"/>
            <a:r>
              <a:rPr lang="en-GB" dirty="0"/>
              <a:t>00 Month 2020</a:t>
            </a:r>
          </a:p>
        </p:txBody>
      </p:sp>
      <p:pic>
        <p:nvPicPr>
          <p:cNvPr id="3" name="Picture 2">
            <a:extLst>
              <a:ext uri="{FF2B5EF4-FFF2-40B4-BE49-F238E27FC236}">
                <a16:creationId xmlns:a16="http://schemas.microsoft.com/office/drawing/2014/main" xmlns="" id="{B881DB87-F1B9-064A-BC68-48E48C26E80F}"/>
              </a:ext>
            </a:extLst>
          </p:cNvPr>
          <p:cNvPicPr>
            <a:picLocks noChangeAspect="1"/>
          </p:cNvPicPr>
          <p:nvPr userDrawn="1"/>
        </p:nvPicPr>
        <p:blipFill>
          <a:blip r:embed="rId2"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xmlns="" val="2710161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ngle column_just tex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xmlns="" id="{2A792C48-516D-0149-B66B-29373611B816}"/>
              </a:ext>
            </a:extLst>
          </p:cNvPr>
          <p:cNvSpPr>
            <a:spLocks noGrp="1"/>
          </p:cNvSpPr>
          <p:nvPr>
            <p:ph type="title" hasCustomPrompt="1"/>
          </p:nvPr>
        </p:nvSpPr>
        <p:spPr>
          <a:xfrm>
            <a:off x="838199" y="366185"/>
            <a:ext cx="10310567" cy="840447"/>
          </a:xfrm>
          <a:prstGeom prst="rect">
            <a:avLst/>
          </a:prstGeom>
          <a:solidFill>
            <a:schemeClr val="bg1"/>
          </a:solidFill>
        </p:spPr>
        <p:txBody>
          <a:bodyPr vert="horz" lIns="91440" tIns="45720" rIns="91440" bIns="45720" rtlCol="0" anchor="ctr">
            <a:normAutofit/>
          </a:bodyPr>
          <a:lstStyle/>
          <a:p>
            <a:r>
              <a:rPr lang="en-GB" dirty="0"/>
              <a:t>Click to edit title style</a:t>
            </a:r>
            <a:endParaRPr lang="en-US" dirty="0"/>
          </a:p>
        </p:txBody>
      </p:sp>
      <p:sp>
        <p:nvSpPr>
          <p:cNvPr id="14" name="Text Placeholder 13">
            <a:extLst>
              <a:ext uri="{FF2B5EF4-FFF2-40B4-BE49-F238E27FC236}">
                <a16:creationId xmlns:a16="http://schemas.microsoft.com/office/drawing/2014/main" xmlns="" id="{DC5F9D32-3EB3-3F4B-8EC4-D05593DD88E5}"/>
              </a:ext>
            </a:extLst>
          </p:cNvPr>
          <p:cNvSpPr>
            <a:spLocks noGrp="1"/>
          </p:cNvSpPr>
          <p:nvPr>
            <p:ph type="body" sz="quarter" idx="10" hasCustomPrompt="1"/>
          </p:nvPr>
        </p:nvSpPr>
        <p:spPr>
          <a:xfrm>
            <a:off x="838200" y="2284719"/>
            <a:ext cx="8532907" cy="3620781"/>
          </a:xfrm>
          <a:prstGeom prst="rect">
            <a:avLst/>
          </a:prstGeom>
        </p:spPr>
        <p:txBody>
          <a:bodyPr/>
          <a:lstStyle>
            <a:lvl1pPr marL="0" indent="0">
              <a:buNone/>
              <a:defRPr sz="2400" baseline="0"/>
            </a:lvl1pPr>
          </a:lstStyle>
          <a:p>
            <a:pPr lvl="0"/>
            <a:r>
              <a:rPr lang="en-GB" dirty="0"/>
              <a:t>Click to edit text </a:t>
            </a:r>
          </a:p>
        </p:txBody>
      </p:sp>
      <p:sp>
        <p:nvSpPr>
          <p:cNvPr id="16" name="Text Placeholder 15">
            <a:extLst>
              <a:ext uri="{FF2B5EF4-FFF2-40B4-BE49-F238E27FC236}">
                <a16:creationId xmlns:a16="http://schemas.microsoft.com/office/drawing/2014/main" xmlns="" id="{C7D7AF30-20A5-8849-8BD1-99F820E81A8B}"/>
              </a:ext>
            </a:extLst>
          </p:cNvPr>
          <p:cNvSpPr>
            <a:spLocks noGrp="1"/>
          </p:cNvSpPr>
          <p:nvPr>
            <p:ph type="body" sz="quarter" idx="11" hasCustomPrompt="1"/>
          </p:nvPr>
        </p:nvSpPr>
        <p:spPr>
          <a:xfrm>
            <a:off x="838200" y="1206632"/>
            <a:ext cx="10310565" cy="766233"/>
          </a:xfrm>
          <a:prstGeom prst="rect">
            <a:avLst/>
          </a:prstGeom>
        </p:spPr>
        <p:txBody>
          <a:bodyPr/>
          <a:lstStyle>
            <a:lvl1pPr marL="0" indent="0">
              <a:buNone/>
              <a:defRPr baseline="0">
                <a:solidFill>
                  <a:schemeClr val="tx2"/>
                </a:solidFill>
              </a:defRPr>
            </a:lvl1pPr>
          </a:lstStyle>
          <a:p>
            <a:pPr lvl="0"/>
            <a:r>
              <a:rPr lang="en-GB" dirty="0"/>
              <a:t>Click to edit text style</a:t>
            </a:r>
          </a:p>
        </p:txBody>
      </p:sp>
    </p:spTree>
    <p:extLst>
      <p:ext uri="{BB962C8B-B14F-4D97-AF65-F5344CB8AC3E}">
        <p14:creationId xmlns:p14="http://schemas.microsoft.com/office/powerpoint/2010/main" xmlns="" val="2406224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_multi type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xmlns="" id="{A3546DD5-3AF7-004C-90B2-294082908FCB}"/>
              </a:ext>
            </a:extLst>
          </p:cNvPr>
          <p:cNvSpPr>
            <a:spLocks noGrp="1"/>
          </p:cNvSpPr>
          <p:nvPr>
            <p:ph sz="half" idx="1"/>
          </p:nvPr>
        </p:nvSpPr>
        <p:spPr>
          <a:xfrm>
            <a:off x="830388" y="2283013"/>
            <a:ext cx="4775541" cy="3893420"/>
          </a:xfrm>
          <a:prstGeom prst="rect">
            <a:avLst/>
          </a:prstGeom>
        </p:spPr>
        <p:txBody>
          <a:bodyPr/>
          <a:lstStyle>
            <a:lvl1pPr marL="0" indent="0">
              <a:buNone/>
              <a:defRPr sz="2400" baseline="0"/>
            </a:lvl1pPr>
          </a:lstStyle>
          <a:p>
            <a:pPr lvl="0"/>
            <a:endParaRPr lang="en-US" dirty="0"/>
          </a:p>
        </p:txBody>
      </p:sp>
      <p:sp>
        <p:nvSpPr>
          <p:cNvPr id="10" name="Content Placeholder 3">
            <a:extLst>
              <a:ext uri="{FF2B5EF4-FFF2-40B4-BE49-F238E27FC236}">
                <a16:creationId xmlns:a16="http://schemas.microsoft.com/office/drawing/2014/main" xmlns="" id="{1F17E44B-6C06-324F-ADEA-EA0DC16345E5}"/>
              </a:ext>
            </a:extLst>
          </p:cNvPr>
          <p:cNvSpPr>
            <a:spLocks noGrp="1"/>
          </p:cNvSpPr>
          <p:nvPr>
            <p:ph sz="half" idx="2"/>
          </p:nvPr>
        </p:nvSpPr>
        <p:spPr>
          <a:xfrm>
            <a:off x="5868895" y="2283013"/>
            <a:ext cx="5075752" cy="3893420"/>
          </a:xfrm>
          <a:prstGeom prst="rect">
            <a:avLst/>
          </a:prstGeom>
        </p:spPr>
        <p:txBody>
          <a:bodyPr/>
          <a:lstStyle>
            <a:lvl1pPr marL="0" indent="0">
              <a:buNone/>
              <a:defRPr sz="2400" baseline="0"/>
            </a:lvl1pPr>
          </a:lstStyle>
          <a:p>
            <a:pPr lvl="0"/>
            <a:endParaRPr lang="en-US" dirty="0"/>
          </a:p>
        </p:txBody>
      </p:sp>
      <p:sp>
        <p:nvSpPr>
          <p:cNvPr id="13" name="Title Placeholder 1">
            <a:extLst>
              <a:ext uri="{FF2B5EF4-FFF2-40B4-BE49-F238E27FC236}">
                <a16:creationId xmlns:a16="http://schemas.microsoft.com/office/drawing/2014/main" xmlns="" id="{833D2BB9-0C7A-2B41-B697-8B0D622D6EE3}"/>
              </a:ext>
            </a:extLst>
          </p:cNvPr>
          <p:cNvSpPr>
            <a:spLocks noGrp="1"/>
          </p:cNvSpPr>
          <p:nvPr>
            <p:ph type="title" hasCustomPrompt="1"/>
          </p:nvPr>
        </p:nvSpPr>
        <p:spPr>
          <a:xfrm>
            <a:off x="838199" y="366185"/>
            <a:ext cx="10310567" cy="840447"/>
          </a:xfrm>
          <a:prstGeom prst="rect">
            <a:avLst/>
          </a:prstGeom>
          <a:solidFill>
            <a:schemeClr val="bg1"/>
          </a:solidFill>
        </p:spPr>
        <p:txBody>
          <a:bodyPr vert="horz" lIns="91440" tIns="45720" rIns="91440" bIns="45720" rtlCol="0" anchor="ctr">
            <a:normAutofit/>
          </a:bodyPr>
          <a:lstStyle/>
          <a:p>
            <a:r>
              <a:rPr lang="en-GB" dirty="0"/>
              <a:t>Click to edit title style</a:t>
            </a:r>
            <a:endParaRPr lang="en-US" dirty="0"/>
          </a:p>
        </p:txBody>
      </p:sp>
      <p:sp>
        <p:nvSpPr>
          <p:cNvPr id="14" name="Text Placeholder 15">
            <a:extLst>
              <a:ext uri="{FF2B5EF4-FFF2-40B4-BE49-F238E27FC236}">
                <a16:creationId xmlns:a16="http://schemas.microsoft.com/office/drawing/2014/main" xmlns="" id="{8D766B90-2510-C04B-80F6-4D03A872CCDC}"/>
              </a:ext>
            </a:extLst>
          </p:cNvPr>
          <p:cNvSpPr>
            <a:spLocks noGrp="1"/>
          </p:cNvSpPr>
          <p:nvPr>
            <p:ph type="body" sz="quarter" idx="11" hasCustomPrompt="1"/>
          </p:nvPr>
        </p:nvSpPr>
        <p:spPr>
          <a:xfrm>
            <a:off x="838200" y="1206632"/>
            <a:ext cx="10310565" cy="766233"/>
          </a:xfrm>
          <a:prstGeom prst="rect">
            <a:avLst/>
          </a:prstGeom>
        </p:spPr>
        <p:txBody>
          <a:bodyPr/>
          <a:lstStyle>
            <a:lvl1pPr marL="0" indent="0">
              <a:buNone/>
              <a:defRPr baseline="0">
                <a:solidFill>
                  <a:schemeClr val="tx2"/>
                </a:solidFill>
              </a:defRPr>
            </a:lvl1pPr>
          </a:lstStyle>
          <a:p>
            <a:pPr lvl="0"/>
            <a:r>
              <a:rPr lang="en-GB" dirty="0"/>
              <a:t>Click to edit text style</a:t>
            </a:r>
          </a:p>
        </p:txBody>
      </p:sp>
    </p:spTree>
    <p:extLst>
      <p:ext uri="{BB962C8B-B14F-4D97-AF65-F5344CB8AC3E}">
        <p14:creationId xmlns:p14="http://schemas.microsoft.com/office/powerpoint/2010/main" xmlns="" val="1770977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_multi type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xmlns="" id="{A3546DD5-3AF7-004C-90B2-294082908FCB}"/>
              </a:ext>
            </a:extLst>
          </p:cNvPr>
          <p:cNvSpPr>
            <a:spLocks noGrp="1"/>
          </p:cNvSpPr>
          <p:nvPr>
            <p:ph sz="half" idx="1" hasCustomPrompt="1"/>
          </p:nvPr>
        </p:nvSpPr>
        <p:spPr>
          <a:xfrm>
            <a:off x="838199" y="2283013"/>
            <a:ext cx="8341660" cy="3893420"/>
          </a:xfrm>
          <a:prstGeom prst="rect">
            <a:avLst/>
          </a:prstGeom>
        </p:spPr>
        <p:txBody>
          <a:bodyPr/>
          <a:lstStyle>
            <a:lvl1pPr marL="0" indent="0">
              <a:buNone/>
              <a:defRPr sz="2400" baseline="0"/>
            </a:lvl1pPr>
          </a:lstStyle>
          <a:p>
            <a:pPr lvl="0"/>
            <a:r>
              <a:rPr lang="en-US" dirty="0"/>
              <a:t>Click on the icons to insert content</a:t>
            </a:r>
          </a:p>
        </p:txBody>
      </p:sp>
      <p:sp>
        <p:nvSpPr>
          <p:cNvPr id="13" name="Title Placeholder 1">
            <a:extLst>
              <a:ext uri="{FF2B5EF4-FFF2-40B4-BE49-F238E27FC236}">
                <a16:creationId xmlns:a16="http://schemas.microsoft.com/office/drawing/2014/main" xmlns="" id="{833D2BB9-0C7A-2B41-B697-8B0D622D6EE3}"/>
              </a:ext>
            </a:extLst>
          </p:cNvPr>
          <p:cNvSpPr>
            <a:spLocks noGrp="1"/>
          </p:cNvSpPr>
          <p:nvPr>
            <p:ph type="title" hasCustomPrompt="1"/>
          </p:nvPr>
        </p:nvSpPr>
        <p:spPr>
          <a:xfrm>
            <a:off x="838199" y="366185"/>
            <a:ext cx="10310567" cy="840447"/>
          </a:xfrm>
          <a:prstGeom prst="rect">
            <a:avLst/>
          </a:prstGeom>
          <a:solidFill>
            <a:schemeClr val="bg1"/>
          </a:solidFill>
        </p:spPr>
        <p:txBody>
          <a:bodyPr vert="horz" lIns="91440" tIns="45720" rIns="91440" bIns="45720" rtlCol="0" anchor="ctr">
            <a:normAutofit/>
          </a:bodyPr>
          <a:lstStyle/>
          <a:p>
            <a:r>
              <a:rPr lang="en-GB" dirty="0"/>
              <a:t>Click to edit title style</a:t>
            </a:r>
            <a:endParaRPr lang="en-US" dirty="0"/>
          </a:p>
        </p:txBody>
      </p:sp>
      <p:sp>
        <p:nvSpPr>
          <p:cNvPr id="14" name="Text Placeholder 15">
            <a:extLst>
              <a:ext uri="{FF2B5EF4-FFF2-40B4-BE49-F238E27FC236}">
                <a16:creationId xmlns:a16="http://schemas.microsoft.com/office/drawing/2014/main" xmlns="" id="{8D766B90-2510-C04B-80F6-4D03A872CCDC}"/>
              </a:ext>
            </a:extLst>
          </p:cNvPr>
          <p:cNvSpPr>
            <a:spLocks noGrp="1"/>
          </p:cNvSpPr>
          <p:nvPr>
            <p:ph type="body" sz="quarter" idx="11" hasCustomPrompt="1"/>
          </p:nvPr>
        </p:nvSpPr>
        <p:spPr>
          <a:xfrm>
            <a:off x="838200" y="1206632"/>
            <a:ext cx="10310565" cy="766233"/>
          </a:xfrm>
          <a:prstGeom prst="rect">
            <a:avLst/>
          </a:prstGeom>
        </p:spPr>
        <p:txBody>
          <a:bodyPr/>
          <a:lstStyle>
            <a:lvl1pPr marL="0" indent="0">
              <a:buNone/>
              <a:defRPr baseline="0">
                <a:solidFill>
                  <a:schemeClr val="tx2"/>
                </a:solidFill>
              </a:defRPr>
            </a:lvl1pPr>
          </a:lstStyle>
          <a:p>
            <a:pPr lvl="0"/>
            <a:r>
              <a:rPr lang="en-GB" dirty="0"/>
              <a:t>Click to edit text style</a:t>
            </a:r>
          </a:p>
        </p:txBody>
      </p:sp>
    </p:spTree>
    <p:extLst>
      <p:ext uri="{BB962C8B-B14F-4D97-AF65-F5344CB8AC3E}">
        <p14:creationId xmlns:p14="http://schemas.microsoft.com/office/powerpoint/2010/main" xmlns="" val="28170803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498313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9290297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lnSpc>
          <a:spcPct val="90000"/>
        </a:lnSpc>
        <a:spcBef>
          <a:spcPct val="0"/>
        </a:spcBef>
        <a:buNone/>
        <a:defRPr sz="4000" b="1" i="0" kern="1200" baseline="0">
          <a:solidFill>
            <a:schemeClr val="tx2"/>
          </a:solidFill>
          <a:latin typeface="Cambria" panose="02040503050406030204" pitchFamily="18" charset="0"/>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200" kern="1200" baseline="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2933" kern="1200" baseline="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7" Type="http://schemas.openxmlformats.org/officeDocument/2006/relationships/image" Target="../media/image10.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hyperlink" Target="https://consulterce.com/about/"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consulterce.com/about/"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hyperlink" Target="https://consulterce.com/about/"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7" Type="http://schemas.openxmlformats.org/officeDocument/2006/relationships/image" Target="../media/image10.sv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hyperlink" Target="https://scholarworks.waldenu.edu/do/search/?q=bp_author_id%3A%220ecf226d-0d3d-4eab-958c-8b7d01a82f28%22%20OR%20%28author%3A%22Ayodeji%20Akinso%22%20AND%20-bp_author_id%3A%5B%2A%20TO%20%2A%5D%29&amp;start=0&amp;context=2169507"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hyperlink" Target="https://www.worldbank.org/" TargetMode="External"/><Relationship Id="rId2" Type="http://schemas.openxmlformats.org/officeDocument/2006/relationships/hyperlink" Target="https://www.statista.com/aboutus/our-research-commitment/2683/doris-dokua-sasu" TargetMode="External"/><Relationship Id="rId1" Type="http://schemas.openxmlformats.org/officeDocument/2006/relationships/slideLayout" Target="../slideLayouts/slideLayout4.xml"/><Relationship Id="rId4" Type="http://schemas.openxmlformats.org/officeDocument/2006/relationships/hyperlink" Target="https://businessday.ng/author/michaelchisomfortun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nairametrics.com/author/sami-tunji/" TargetMode="External"/><Relationship Id="rId2" Type="http://schemas.openxmlformats.org/officeDocument/2006/relationships/hyperlink" Target="https://invoice.ng/blog/how-to-develop-growth-strategies-for-small-businesses/"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arabianjbmr.com/pdfs/Arabian%20Journal%20of%20Business%20and%20Management%20Review%20(Oman%20Chapter)_OM_VOL_11_1/3_ajbmroc_11012022.pdf" TargetMode="External"/><Relationship Id="rId2" Type="http://schemas.openxmlformats.org/officeDocument/2006/relationships/hyperlink" Target="https://core.ac.uk/download/pdf/229280046.pdf" TargetMode="External"/><Relationship Id="rId1" Type="http://schemas.openxmlformats.org/officeDocument/2006/relationships/slideLayout" Target="../slideLayouts/slideLayout4.xml"/><Relationship Id="rId4" Type="http://schemas.openxmlformats.org/officeDocument/2006/relationships/hyperlink" Target="https://scholarworks.waldenu.edu/dissertations/132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F22ED0-0D87-E441-8777-18B73753CB05}"/>
              </a:ext>
            </a:extLst>
          </p:cNvPr>
          <p:cNvSpPr>
            <a:spLocks noGrp="1"/>
          </p:cNvSpPr>
          <p:nvPr>
            <p:ph type="title"/>
          </p:nvPr>
        </p:nvSpPr>
        <p:spPr>
          <a:xfrm>
            <a:off x="750138" y="670560"/>
            <a:ext cx="10862741" cy="3322320"/>
          </a:xfrm>
        </p:spPr>
        <p:txBody>
          <a:bodyPr/>
          <a:lstStyle/>
          <a:p>
            <a:pPr algn="ctr"/>
            <a:r>
              <a:rPr lang="en-US" sz="6600" dirty="0" smtClean="0">
                <a:solidFill>
                  <a:schemeClr val="tx1"/>
                </a:solidFill>
              </a:rPr>
              <a:t>Business Survival Strategies in a VUCA World : The Nigerian Experience</a:t>
            </a:r>
            <a:endParaRPr lang="en-US" sz="6600" dirty="0">
              <a:solidFill>
                <a:schemeClr val="tx1"/>
              </a:solidFill>
            </a:endParaRPr>
          </a:p>
        </p:txBody>
      </p:sp>
      <p:sp>
        <p:nvSpPr>
          <p:cNvPr id="3" name="Text Placeholder 2">
            <a:extLst>
              <a:ext uri="{FF2B5EF4-FFF2-40B4-BE49-F238E27FC236}">
                <a16:creationId xmlns:a16="http://schemas.microsoft.com/office/drawing/2014/main" xmlns="" id="{087C8F09-7CC8-1E4C-B336-84491867732E}"/>
              </a:ext>
            </a:extLst>
          </p:cNvPr>
          <p:cNvSpPr>
            <a:spLocks noGrp="1"/>
          </p:cNvSpPr>
          <p:nvPr>
            <p:ph type="body" sz="quarter" idx="12"/>
          </p:nvPr>
        </p:nvSpPr>
        <p:spPr>
          <a:xfrm>
            <a:off x="1206501" y="4191000"/>
            <a:ext cx="9036383" cy="1920240"/>
          </a:xfrm>
        </p:spPr>
        <p:txBody>
          <a:bodyPr/>
          <a:lstStyle/>
          <a:p>
            <a:pPr algn="ctr"/>
            <a:r>
              <a:rPr lang="en-US" i="1" dirty="0" smtClean="0">
                <a:solidFill>
                  <a:schemeClr val="tx1"/>
                </a:solidFill>
              </a:rPr>
              <a:t>By</a:t>
            </a:r>
            <a:endParaRPr lang="en-US" i="1" dirty="0">
              <a:solidFill>
                <a:schemeClr val="tx1"/>
              </a:solidFill>
            </a:endParaRPr>
          </a:p>
        </p:txBody>
      </p:sp>
    </p:spTree>
    <p:extLst>
      <p:ext uri="{BB962C8B-B14F-4D97-AF65-F5344CB8AC3E}">
        <p14:creationId xmlns:p14="http://schemas.microsoft.com/office/powerpoint/2010/main" xmlns="" val="1279100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940716" y="366185"/>
            <a:ext cx="10310567" cy="840447"/>
          </a:xfrm>
        </p:spPr>
        <p:txBody>
          <a:bodyPr/>
          <a:lstStyle/>
          <a:p>
            <a:r>
              <a:rPr lang="en-GB" dirty="0" smtClean="0"/>
              <a:t>Background to the Study</a:t>
            </a:r>
            <a:endParaRPr lang="en-US" dirty="0"/>
          </a:p>
        </p:txBody>
      </p:sp>
      <p:sp>
        <p:nvSpPr>
          <p:cNvPr id="3" name="Text Placeholder 2">
            <a:extLst>
              <a:ext uri="{FF2B5EF4-FFF2-40B4-BE49-F238E27FC236}">
                <a16:creationId xmlns:a16="http://schemas.microsoft.com/office/drawing/2014/main" xmlns="" id="{A9DC111A-3820-8840-8127-57E56F381FF6}"/>
              </a:ext>
            </a:extLst>
          </p:cNvPr>
          <p:cNvSpPr>
            <a:spLocks noGrp="1"/>
          </p:cNvSpPr>
          <p:nvPr>
            <p:ph type="body" sz="quarter" idx="10"/>
          </p:nvPr>
        </p:nvSpPr>
        <p:spPr>
          <a:xfrm>
            <a:off x="320040" y="1115946"/>
            <a:ext cx="3916680" cy="5025773"/>
          </a:xfrm>
          <a:prstGeom prst="roundRect">
            <a:avLst/>
          </a:prstGeom>
          <a:solidFill>
            <a:schemeClr val="bg1">
              <a:lumMod val="95000"/>
            </a:schemeClr>
          </a:solidFill>
        </p:spPr>
        <p:txBody>
          <a:bodyPr/>
          <a:lstStyle/>
          <a:p>
            <a:endParaRPr lang="en-GB" sz="2000" dirty="0"/>
          </a:p>
          <a:p>
            <a:endParaRPr lang="en-GB" sz="2000" dirty="0"/>
          </a:p>
          <a:p>
            <a:r>
              <a:rPr lang="en-US" sz="3000" dirty="0" smtClean="0"/>
              <a:t>In today’s world, the volatility, uncertainty, complexity, and ambiguity (VUCA) economies, such as the Nigeria economy, are often faced with several challenges (</a:t>
            </a:r>
            <a:r>
              <a:rPr lang="en-US" sz="3000" dirty="0" err="1" smtClean="0"/>
              <a:t>Frías</a:t>
            </a:r>
            <a:r>
              <a:rPr lang="en-US" sz="3000" dirty="0" smtClean="0"/>
              <a:t>, 2023). </a:t>
            </a:r>
            <a:endParaRPr lang="en-GB" sz="3000" dirty="0"/>
          </a:p>
        </p:txBody>
      </p:sp>
      <p:pic>
        <p:nvPicPr>
          <p:cNvPr id="6" name="Graphic 5" descr="Books">
            <a:extLst>
              <a:ext uri="{FF2B5EF4-FFF2-40B4-BE49-F238E27FC236}">
                <a16:creationId xmlns:a16="http://schemas.microsoft.com/office/drawing/2014/main" xmlns="" id="{8826C151-F151-45B4-8CAA-7B67FC045DE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497130" y="1198067"/>
            <a:ext cx="914400" cy="914400"/>
          </a:xfrm>
          <a:prstGeom prst="rect">
            <a:avLst/>
          </a:prstGeom>
        </p:spPr>
      </p:pic>
      <p:sp>
        <p:nvSpPr>
          <p:cNvPr id="7" name="Text Placeholder 2">
            <a:extLst>
              <a:ext uri="{FF2B5EF4-FFF2-40B4-BE49-F238E27FC236}">
                <a16:creationId xmlns:a16="http://schemas.microsoft.com/office/drawing/2014/main" xmlns="" id="{31BB1055-95AD-43EA-A669-A3C3CE6B79CC}"/>
              </a:ext>
            </a:extLst>
          </p:cNvPr>
          <p:cNvSpPr txBox="1">
            <a:spLocks/>
          </p:cNvSpPr>
          <p:nvPr/>
        </p:nvSpPr>
        <p:spPr>
          <a:xfrm>
            <a:off x="4459166" y="1051560"/>
            <a:ext cx="3244516" cy="5562600"/>
          </a:xfrm>
          <a:prstGeom prst="roundRect">
            <a:avLst/>
          </a:prstGeom>
          <a:solidFill>
            <a:schemeClr val="bg1">
              <a:lumMod val="95000"/>
            </a:schemeClr>
          </a:solidFill>
        </p:spPr>
        <p:txBody>
          <a:bodyPr/>
          <a:lstStyle>
            <a:lvl1pPr marL="0" indent="0" algn="l" defTabSz="1219170" rtl="0" eaLnBrk="1" latinLnBrk="0" hangingPunct="1">
              <a:lnSpc>
                <a:spcPct val="90000"/>
              </a:lnSpc>
              <a:spcBef>
                <a:spcPts val="1333"/>
              </a:spcBef>
              <a:buFont typeface="Arial" panose="020B0604020202020204" pitchFamily="34" charset="0"/>
              <a:buNone/>
              <a:defRPr sz="2400" kern="1200" baseline="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2933" kern="1200" baseline="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endParaRPr lang="en-US" sz="2000" dirty="0" smtClean="0"/>
          </a:p>
          <a:p>
            <a:r>
              <a:rPr lang="en-US" sz="2600" dirty="0" smtClean="0"/>
              <a:t>This </a:t>
            </a:r>
            <a:r>
              <a:rPr lang="en-US" sz="2600" dirty="0" smtClean="0"/>
              <a:t>has led to increasing rate of poverty, unemployment, and inflation and thus also affecting business activities and business growth in the nation </a:t>
            </a:r>
            <a:r>
              <a:rPr lang="en-US" sz="2600" dirty="0" smtClean="0"/>
              <a:t>(</a:t>
            </a:r>
            <a:r>
              <a:rPr lang="en-US" sz="2600" dirty="0" err="1" smtClean="0"/>
              <a:t>Sasu</a:t>
            </a:r>
            <a:r>
              <a:rPr lang="en-US" sz="2600" dirty="0" smtClean="0"/>
              <a:t>, 2024; PwC network, </a:t>
            </a:r>
            <a:r>
              <a:rPr lang="en-US" sz="2600" dirty="0" smtClean="0"/>
              <a:t>2024); The </a:t>
            </a:r>
            <a:r>
              <a:rPr lang="en-US" sz="2600" dirty="0" smtClean="0"/>
              <a:t>World Bank group, 2024). </a:t>
            </a:r>
            <a:endParaRPr lang="en-GB" sz="2600" dirty="0"/>
          </a:p>
        </p:txBody>
      </p:sp>
      <p:pic>
        <p:nvPicPr>
          <p:cNvPr id="9"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5243224" y="984707"/>
            <a:ext cx="914400" cy="914400"/>
          </a:xfrm>
          <a:prstGeom prst="rect">
            <a:avLst/>
          </a:prstGeom>
        </p:spPr>
      </p:pic>
      <p:sp>
        <p:nvSpPr>
          <p:cNvPr id="10" name="Text Placeholder 2">
            <a:extLst>
              <a:ext uri="{FF2B5EF4-FFF2-40B4-BE49-F238E27FC236}">
                <a16:creationId xmlns:a16="http://schemas.microsoft.com/office/drawing/2014/main" xmlns="" id="{31BB1055-95AD-43EA-A669-A3C3CE6B79CC}"/>
              </a:ext>
            </a:extLst>
          </p:cNvPr>
          <p:cNvSpPr txBox="1">
            <a:spLocks/>
          </p:cNvSpPr>
          <p:nvPr/>
        </p:nvSpPr>
        <p:spPr>
          <a:xfrm>
            <a:off x="8299646" y="1188720"/>
            <a:ext cx="3244516" cy="5394960"/>
          </a:xfrm>
          <a:prstGeom prst="roundRect">
            <a:avLst/>
          </a:prstGeom>
          <a:solidFill>
            <a:schemeClr val="bg1">
              <a:lumMod val="95000"/>
            </a:schemeClr>
          </a:solidFill>
        </p:spPr>
        <p:txBody>
          <a:bodyPr/>
          <a:lstStyle>
            <a:lvl1pPr marL="0" indent="0" algn="l" defTabSz="1219170" rtl="0" eaLnBrk="1" latinLnBrk="0" hangingPunct="1">
              <a:lnSpc>
                <a:spcPct val="90000"/>
              </a:lnSpc>
              <a:spcBef>
                <a:spcPts val="1333"/>
              </a:spcBef>
              <a:buFont typeface="Arial" panose="020B0604020202020204" pitchFamily="34" charset="0"/>
              <a:buNone/>
              <a:defRPr sz="2400" kern="1200" baseline="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2933" kern="1200" baseline="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endParaRPr lang="en-US" sz="2000" dirty="0" smtClean="0"/>
          </a:p>
          <a:p>
            <a:endParaRPr lang="en-US" sz="2000" dirty="0" smtClean="0"/>
          </a:p>
          <a:p>
            <a:pPr algn="just"/>
            <a:r>
              <a:rPr lang="en-US" dirty="0" smtClean="0"/>
              <a:t>Nigerian business environment has been affected by several challenges such as Infrastructural challenges, Political uncertainty</a:t>
            </a:r>
            <a:r>
              <a:rPr lang="en-US" dirty="0" smtClean="0"/>
              <a:t>, etc. </a:t>
            </a:r>
            <a:r>
              <a:rPr lang="en-US" sz="2000" dirty="0" smtClean="0"/>
              <a:t>(</a:t>
            </a:r>
            <a:r>
              <a:rPr lang="en-US" sz="2000" dirty="0" err="1" smtClean="0"/>
              <a:t>Etumeahu</a:t>
            </a:r>
            <a:r>
              <a:rPr lang="en-US" sz="2000" dirty="0" smtClean="0"/>
              <a:t> </a:t>
            </a:r>
            <a:r>
              <a:rPr lang="en-US" sz="2000" dirty="0" smtClean="0"/>
              <a:t>et al., 2009; </a:t>
            </a:r>
            <a:r>
              <a:rPr lang="en-US" sz="2000" dirty="0" err="1" smtClean="0"/>
              <a:t>Abdullahi</a:t>
            </a:r>
            <a:r>
              <a:rPr lang="en-US" sz="2000" dirty="0" smtClean="0"/>
              <a:t> et al., 2015; Palm </a:t>
            </a:r>
            <a:r>
              <a:rPr lang="en-US" sz="2000" dirty="0" err="1" smtClean="0"/>
              <a:t>acedarcleaning</a:t>
            </a:r>
            <a:r>
              <a:rPr lang="en-US" sz="2000" dirty="0" smtClean="0"/>
              <a:t>. Com, 2024; Africa Financial Services Investment Conference, 2024). </a:t>
            </a:r>
            <a:r>
              <a:rPr lang="en-US" sz="2000" dirty="0" smtClean="0"/>
              <a:t/>
            </a:r>
            <a:br>
              <a:rPr lang="en-US" sz="2000" dirty="0" smtClean="0"/>
            </a:br>
            <a:endParaRPr lang="en-GB" dirty="0"/>
          </a:p>
        </p:txBody>
      </p:sp>
      <p:pic>
        <p:nvPicPr>
          <p:cNvPr id="11"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9327544" y="1213307"/>
            <a:ext cx="914400" cy="914400"/>
          </a:xfrm>
          <a:prstGeom prst="rect">
            <a:avLst/>
          </a:prstGeom>
        </p:spPr>
      </p:pic>
    </p:spTree>
    <p:extLst>
      <p:ext uri="{BB962C8B-B14F-4D97-AF65-F5344CB8AC3E}">
        <p14:creationId xmlns:p14="http://schemas.microsoft.com/office/powerpoint/2010/main" xmlns="" val="37112629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807719" y="198545"/>
            <a:ext cx="10310567" cy="840447"/>
          </a:xfrm>
        </p:spPr>
        <p:txBody>
          <a:bodyPr/>
          <a:lstStyle/>
          <a:p>
            <a:r>
              <a:rPr lang="en-US" dirty="0" smtClean="0"/>
              <a:t>Background to the Study (</a:t>
            </a:r>
            <a:r>
              <a:rPr lang="en-US" dirty="0" err="1" smtClean="0"/>
              <a:t>Contd</a:t>
            </a:r>
            <a:r>
              <a:rPr lang="en-US" dirty="0" smtClean="0"/>
              <a:t>)</a:t>
            </a:r>
            <a:endParaRPr lang="en-US" dirty="0"/>
          </a:p>
        </p:txBody>
      </p:sp>
      <p:sp>
        <p:nvSpPr>
          <p:cNvPr id="3" name="Text Placeholder 2">
            <a:extLst>
              <a:ext uri="{FF2B5EF4-FFF2-40B4-BE49-F238E27FC236}">
                <a16:creationId xmlns:a16="http://schemas.microsoft.com/office/drawing/2014/main" xmlns="" id="{A9DC111A-3820-8840-8127-57E56F381FF6}"/>
              </a:ext>
            </a:extLst>
          </p:cNvPr>
          <p:cNvSpPr>
            <a:spLocks noGrp="1"/>
          </p:cNvSpPr>
          <p:nvPr>
            <p:ph type="body" sz="quarter" idx="10"/>
          </p:nvPr>
        </p:nvSpPr>
        <p:spPr>
          <a:xfrm>
            <a:off x="78830" y="990601"/>
            <a:ext cx="11963399" cy="5441729"/>
          </a:xfrm>
        </p:spPr>
        <p:txBody>
          <a:bodyPr/>
          <a:lstStyle/>
          <a:p>
            <a:r>
              <a:rPr lang="en-US" sz="2800" dirty="0" smtClean="0"/>
              <a:t>      This has also led to the </a:t>
            </a:r>
            <a:r>
              <a:rPr lang="en-US" sz="2800" dirty="0" smtClean="0"/>
              <a:t>increasing </a:t>
            </a:r>
            <a:r>
              <a:rPr lang="en-US" sz="2800" dirty="0" smtClean="0"/>
              <a:t>rate if business </a:t>
            </a:r>
            <a:r>
              <a:rPr lang="en-US" sz="2800" dirty="0" smtClean="0"/>
              <a:t>mortality </a:t>
            </a:r>
            <a:r>
              <a:rPr lang="en-US" sz="2800" dirty="0" smtClean="0"/>
              <a:t>rate (Small </a:t>
            </a:r>
            <a:r>
              <a:rPr lang="en-US" sz="2800" dirty="0" smtClean="0"/>
              <a:t>and medium enterprise development agency of </a:t>
            </a:r>
            <a:r>
              <a:rPr lang="en-US" sz="2800" dirty="0" smtClean="0"/>
              <a:t>Nigeria, 2013; </a:t>
            </a:r>
            <a:r>
              <a:rPr lang="en-US" sz="2800" dirty="0" err="1" smtClean="0"/>
              <a:t>Etim</a:t>
            </a:r>
            <a:r>
              <a:rPr lang="en-US" sz="2800" dirty="0" smtClean="0"/>
              <a:t> et al., 2022</a:t>
            </a:r>
            <a:r>
              <a:rPr lang="en-US" sz="2800" dirty="0" smtClean="0"/>
              <a:t>). </a:t>
            </a:r>
          </a:p>
          <a:p>
            <a:endParaRPr lang="en-US" sz="2800" dirty="0" smtClean="0"/>
          </a:p>
          <a:p>
            <a:r>
              <a:rPr lang="en-US" sz="2800" dirty="0" smtClean="0"/>
              <a:t>      To circumvent this challenges and the increasing rate of business mortality, several </a:t>
            </a:r>
            <a:r>
              <a:rPr lang="en-US" sz="2800" dirty="0" smtClean="0"/>
              <a:t>efforts have been made to address </a:t>
            </a:r>
            <a:r>
              <a:rPr lang="en-US" sz="2800" dirty="0" smtClean="0"/>
              <a:t>these issues by </a:t>
            </a:r>
            <a:r>
              <a:rPr lang="en-US" sz="2800" dirty="0" smtClean="0"/>
              <a:t>the government, but not much performance have been obtained (</a:t>
            </a:r>
            <a:r>
              <a:rPr lang="en-US" sz="2800" dirty="0" err="1" smtClean="0"/>
              <a:t>Gumel</a:t>
            </a:r>
            <a:r>
              <a:rPr lang="en-US" sz="2800" dirty="0" smtClean="0"/>
              <a:t>, 2017; Joseph, </a:t>
            </a:r>
            <a:r>
              <a:rPr lang="en-US" sz="2800" dirty="0" err="1" smtClean="0"/>
              <a:t>Obikaonu</a:t>
            </a:r>
            <a:r>
              <a:rPr lang="en-US" sz="2800" dirty="0" smtClean="0"/>
              <a:t>, </a:t>
            </a:r>
            <a:r>
              <a:rPr lang="en-US" sz="2800" dirty="0" err="1" smtClean="0"/>
              <a:t>Ariolu</a:t>
            </a:r>
            <a:r>
              <a:rPr lang="en-US" sz="2800" dirty="0" smtClean="0"/>
              <a:t>, </a:t>
            </a:r>
            <a:r>
              <a:rPr lang="en-US" sz="2800" dirty="0" err="1" smtClean="0"/>
              <a:t>Nwolisa</a:t>
            </a:r>
            <a:r>
              <a:rPr lang="en-US" sz="2800" dirty="0" smtClean="0"/>
              <a:t> &amp; </a:t>
            </a:r>
            <a:r>
              <a:rPr lang="en-US" sz="2800" dirty="0" err="1" smtClean="0"/>
              <a:t>Aderohunmu</a:t>
            </a:r>
            <a:r>
              <a:rPr lang="en-US" sz="2800" dirty="0" smtClean="0"/>
              <a:t>, 2021). </a:t>
            </a:r>
            <a:endParaRPr lang="en-US" sz="2800" dirty="0" smtClean="0"/>
          </a:p>
          <a:p>
            <a:endParaRPr lang="en-US" sz="2800" dirty="0" smtClean="0"/>
          </a:p>
          <a:p>
            <a:r>
              <a:rPr lang="en-US" sz="2800" dirty="0" smtClean="0"/>
              <a:t>    Therefore</a:t>
            </a:r>
            <a:r>
              <a:rPr lang="en-US" sz="2800" dirty="0" smtClean="0"/>
              <a:t>, many businesses are putting up measures by themselves, trying to navigate across the various challenges to at least stay competitive and enhance and rive business performance and sustainability hence, they deploy several business strategies to stay in the market. </a:t>
            </a:r>
          </a:p>
          <a:p>
            <a:endParaRPr lang="en-US" sz="2800" dirty="0" smtClean="0"/>
          </a:p>
          <a:p>
            <a:endParaRPr lang="en-US" sz="2800" dirty="0"/>
          </a:p>
        </p:txBody>
      </p:sp>
      <p:pic>
        <p:nvPicPr>
          <p:cNvPr id="6"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2" cstate="print">
            <a:extLst>
              <a:ext uri="{96DAC541-7B7A-43D3-8B79-37D633B846F1}">
                <asvg:svgBlip xmlns:asvg="http://schemas.microsoft.com/office/drawing/2016/SVG/main" xmlns="" r:embed="rId7"/>
              </a:ext>
            </a:extLst>
          </a:blip>
          <a:stretch>
            <a:fillRect/>
          </a:stretch>
        </p:blipFill>
        <p:spPr>
          <a:xfrm>
            <a:off x="204945" y="969467"/>
            <a:ext cx="381000" cy="493573"/>
          </a:xfrm>
          <a:prstGeom prst="rect">
            <a:avLst/>
          </a:prstGeom>
        </p:spPr>
      </p:pic>
      <p:pic>
        <p:nvPicPr>
          <p:cNvPr id="7"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2" cstate="print">
            <a:extLst>
              <a:ext uri="{96DAC541-7B7A-43D3-8B79-37D633B846F1}">
                <asvg:svgBlip xmlns:asvg="http://schemas.microsoft.com/office/drawing/2016/SVG/main" xmlns="" r:embed="rId7"/>
              </a:ext>
            </a:extLst>
          </a:blip>
          <a:stretch>
            <a:fillRect/>
          </a:stretch>
        </p:blipFill>
        <p:spPr>
          <a:xfrm>
            <a:off x="199688" y="2430405"/>
            <a:ext cx="381000" cy="493573"/>
          </a:xfrm>
          <a:prstGeom prst="rect">
            <a:avLst/>
          </a:prstGeom>
        </p:spPr>
      </p:pic>
      <p:pic>
        <p:nvPicPr>
          <p:cNvPr id="10"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2" cstate="print">
            <a:extLst>
              <a:ext uri="{96DAC541-7B7A-43D3-8B79-37D633B846F1}">
                <asvg:svgBlip xmlns:asvg="http://schemas.microsoft.com/office/drawing/2016/SVG/main" xmlns="" r:embed="rId7"/>
              </a:ext>
            </a:extLst>
          </a:blip>
          <a:stretch>
            <a:fillRect/>
          </a:stretch>
        </p:blipFill>
        <p:spPr>
          <a:xfrm>
            <a:off x="110362" y="4148847"/>
            <a:ext cx="381000" cy="493573"/>
          </a:xfrm>
          <a:prstGeom prst="rect">
            <a:avLst/>
          </a:prstGeom>
        </p:spPr>
      </p:pic>
    </p:spTree>
    <p:extLst>
      <p:ext uri="{BB962C8B-B14F-4D97-AF65-F5344CB8AC3E}">
        <p14:creationId xmlns:p14="http://schemas.microsoft.com/office/powerpoint/2010/main" xmlns="" val="21961585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807719" y="198545"/>
            <a:ext cx="10310567" cy="840447"/>
          </a:xfrm>
        </p:spPr>
        <p:txBody>
          <a:bodyPr/>
          <a:lstStyle/>
          <a:p>
            <a:r>
              <a:rPr lang="en-US" dirty="0" smtClean="0"/>
              <a:t>Background to the Study (</a:t>
            </a:r>
            <a:r>
              <a:rPr lang="en-US" dirty="0" err="1" smtClean="0"/>
              <a:t>Contd</a:t>
            </a:r>
            <a:r>
              <a:rPr lang="en-US" dirty="0" smtClean="0"/>
              <a:t>)</a:t>
            </a:r>
            <a:endParaRPr lang="en-US" dirty="0"/>
          </a:p>
        </p:txBody>
      </p:sp>
      <p:sp>
        <p:nvSpPr>
          <p:cNvPr id="3" name="Text Placeholder 2">
            <a:extLst>
              <a:ext uri="{FF2B5EF4-FFF2-40B4-BE49-F238E27FC236}">
                <a16:creationId xmlns:a16="http://schemas.microsoft.com/office/drawing/2014/main" xmlns="" id="{A9DC111A-3820-8840-8127-57E56F381FF6}"/>
              </a:ext>
            </a:extLst>
          </p:cNvPr>
          <p:cNvSpPr>
            <a:spLocks noGrp="1"/>
          </p:cNvSpPr>
          <p:nvPr>
            <p:ph type="body" sz="quarter" idx="10"/>
          </p:nvPr>
        </p:nvSpPr>
        <p:spPr>
          <a:xfrm>
            <a:off x="289560" y="1021080"/>
            <a:ext cx="11689079" cy="5836920"/>
          </a:xfrm>
        </p:spPr>
        <p:style>
          <a:lnRef idx="2">
            <a:schemeClr val="accent2"/>
          </a:lnRef>
          <a:fillRef idx="1">
            <a:schemeClr val="lt1"/>
          </a:fillRef>
          <a:effectRef idx="0">
            <a:schemeClr val="accent2"/>
          </a:effectRef>
          <a:fontRef idx="minor">
            <a:schemeClr val="dk1"/>
          </a:fontRef>
        </p:style>
        <p:txBody>
          <a:bodyPr/>
          <a:lstStyle/>
          <a:p>
            <a:pPr algn="just"/>
            <a:r>
              <a:rPr lang="en-US" sz="3600" dirty="0" smtClean="0"/>
              <a:t>→</a:t>
            </a:r>
            <a:r>
              <a:rPr lang="en-US" sz="3600" dirty="0" smtClean="0">
                <a:latin typeface="Times New Roman" pitchFamily="18" charset="0"/>
                <a:cs typeface="Times New Roman" pitchFamily="18" charset="0"/>
              </a:rPr>
              <a:t>  </a:t>
            </a:r>
            <a:r>
              <a:rPr lang="en-US" sz="2800" b="1" i="1" dirty="0" smtClean="0">
                <a:latin typeface="Times New Roman" pitchFamily="18" charset="0"/>
                <a:cs typeface="Times New Roman" pitchFamily="18" charset="0"/>
              </a:rPr>
              <a:t>What is Business Strategy?</a:t>
            </a:r>
          </a:p>
          <a:p>
            <a:pPr algn="just"/>
            <a:r>
              <a:rPr lang="en-US" sz="2800" dirty="0" smtClean="0"/>
              <a:t>       Business </a:t>
            </a:r>
            <a:r>
              <a:rPr lang="en-US" sz="2800" dirty="0" smtClean="0"/>
              <a:t>strategies could simply be defined as the different strategies that business owners could take to cushion business challenges towards enhancing the propensity for ease of running the business activities and better business outcome. </a:t>
            </a:r>
            <a:endParaRPr lang="en-US" sz="2800" dirty="0" smtClean="0"/>
          </a:p>
          <a:p>
            <a:pPr algn="just"/>
            <a:r>
              <a:rPr lang="en-US" sz="2800" dirty="0" smtClean="0"/>
              <a:t>     It tends </a:t>
            </a:r>
            <a:r>
              <a:rPr lang="en-US" sz="2800" dirty="0" smtClean="0"/>
              <a:t>to outline the various plans of action to better achieve the business set objectives and also serves as guide in the decision-making processes towards </a:t>
            </a:r>
            <a:endParaRPr lang="en-US" sz="2800" dirty="0" smtClean="0"/>
          </a:p>
          <a:p>
            <a:pPr algn="just"/>
            <a:r>
              <a:rPr lang="en-US" sz="2800" dirty="0" smtClean="0"/>
              <a:t>     The </a:t>
            </a:r>
            <a:r>
              <a:rPr lang="en-US" sz="2800" dirty="0" smtClean="0"/>
              <a:t>lack of effective business strategies could result in a 95% of business failures, due to the fact that it could improve decision-making process that could inform business growth and sustainable development in the long run (</a:t>
            </a:r>
            <a:r>
              <a:rPr lang="en-US" sz="2000" dirty="0" smtClean="0"/>
              <a:t>van </a:t>
            </a:r>
            <a:r>
              <a:rPr lang="en-US" sz="2000" dirty="0" err="1" smtClean="0"/>
              <a:t>Gelderen</a:t>
            </a:r>
            <a:r>
              <a:rPr lang="en-US" sz="2000" dirty="0" smtClean="0"/>
              <a:t>, </a:t>
            </a:r>
            <a:r>
              <a:rPr lang="en-US" sz="2000" dirty="0" err="1" smtClean="0"/>
              <a:t>Thurik</a:t>
            </a:r>
            <a:r>
              <a:rPr lang="en-US" sz="2000" dirty="0" smtClean="0"/>
              <a:t>, &amp; Patel, 2011; </a:t>
            </a:r>
            <a:r>
              <a:rPr lang="en-US" sz="2000" dirty="0" err="1" smtClean="0"/>
              <a:t>Dugguh</a:t>
            </a:r>
            <a:r>
              <a:rPr lang="en-US" sz="2000" dirty="0" smtClean="0"/>
              <a:t>, 2015; </a:t>
            </a:r>
            <a:r>
              <a:rPr lang="en-US" sz="2000" dirty="0" err="1" smtClean="0"/>
              <a:t>Gumel</a:t>
            </a:r>
            <a:r>
              <a:rPr lang="en-US" sz="2000" dirty="0" smtClean="0"/>
              <a:t>, 2017). </a:t>
            </a:r>
            <a:r>
              <a:rPr lang="en-US" sz="2000" dirty="0" smtClean="0"/>
              <a:t>improving </a:t>
            </a:r>
            <a:r>
              <a:rPr lang="en-US" sz="2000" dirty="0" smtClean="0"/>
              <a:t>business stability and </a:t>
            </a:r>
            <a:r>
              <a:rPr lang="en-US" sz="2000" dirty="0" smtClean="0"/>
              <a:t>sustainability (</a:t>
            </a:r>
            <a:r>
              <a:rPr lang="en-US" sz="2000" dirty="0" err="1" smtClean="0">
                <a:hlinkClick r:id="rId2"/>
              </a:rPr>
              <a:t>Heubel</a:t>
            </a:r>
            <a:r>
              <a:rPr lang="en-US" sz="2000" dirty="0" smtClean="0"/>
              <a:t>, 2023</a:t>
            </a:r>
            <a:r>
              <a:rPr lang="en-US" sz="2800" dirty="0" smtClean="0"/>
              <a:t>). </a:t>
            </a:r>
            <a:endParaRPr lang="en-US" sz="2800" dirty="0"/>
          </a:p>
        </p:txBody>
      </p:sp>
      <p:pic>
        <p:nvPicPr>
          <p:cNvPr id="5"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3" cstate="print">
            <a:extLst>
              <a:ext uri="{96DAC541-7B7A-43D3-8B79-37D633B846F1}">
                <asvg:svgBlip xmlns:asvg="http://schemas.microsoft.com/office/drawing/2016/SVG/main" xmlns="" r:embed="rId7"/>
              </a:ext>
            </a:extLst>
          </a:blip>
          <a:stretch>
            <a:fillRect/>
          </a:stretch>
        </p:blipFill>
        <p:spPr>
          <a:xfrm>
            <a:off x="403065" y="1640027"/>
            <a:ext cx="381000" cy="493573"/>
          </a:xfrm>
          <a:prstGeom prst="rect">
            <a:avLst/>
          </a:prstGeom>
        </p:spPr>
      </p:pic>
      <p:pic>
        <p:nvPicPr>
          <p:cNvPr id="6"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3" cstate="print">
            <a:extLst>
              <a:ext uri="{96DAC541-7B7A-43D3-8B79-37D633B846F1}">
                <asvg:svgBlip xmlns:asvg="http://schemas.microsoft.com/office/drawing/2016/SVG/main" xmlns="" r:embed="rId7"/>
              </a:ext>
            </a:extLst>
          </a:blip>
          <a:stretch>
            <a:fillRect/>
          </a:stretch>
        </p:blipFill>
        <p:spPr>
          <a:xfrm>
            <a:off x="326865" y="3224987"/>
            <a:ext cx="381000" cy="493573"/>
          </a:xfrm>
          <a:prstGeom prst="rect">
            <a:avLst/>
          </a:prstGeom>
        </p:spPr>
      </p:pic>
      <p:pic>
        <p:nvPicPr>
          <p:cNvPr id="7"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3" cstate="print">
            <a:extLst>
              <a:ext uri="{96DAC541-7B7A-43D3-8B79-37D633B846F1}">
                <asvg:svgBlip xmlns:asvg="http://schemas.microsoft.com/office/drawing/2016/SVG/main" xmlns="" r:embed="rId7"/>
              </a:ext>
            </a:extLst>
          </a:blip>
          <a:stretch>
            <a:fillRect/>
          </a:stretch>
        </p:blipFill>
        <p:spPr>
          <a:xfrm>
            <a:off x="387825" y="4642307"/>
            <a:ext cx="381000" cy="493573"/>
          </a:xfrm>
          <a:prstGeom prst="rect">
            <a:avLst/>
          </a:prstGeom>
        </p:spPr>
      </p:pic>
    </p:spTree>
    <p:extLst>
      <p:ext uri="{BB962C8B-B14F-4D97-AF65-F5344CB8AC3E}">
        <p14:creationId xmlns:p14="http://schemas.microsoft.com/office/powerpoint/2010/main" xmlns="" val="21961585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807719" y="198545"/>
            <a:ext cx="10310567" cy="840447"/>
          </a:xfrm>
        </p:spPr>
        <p:txBody>
          <a:bodyPr/>
          <a:lstStyle/>
          <a:p>
            <a:r>
              <a:rPr lang="en-US" dirty="0" smtClean="0"/>
              <a:t>Background to the Study (</a:t>
            </a:r>
            <a:r>
              <a:rPr lang="en-US" dirty="0" err="1" smtClean="0"/>
              <a:t>Contd</a:t>
            </a:r>
            <a:r>
              <a:rPr lang="en-US" dirty="0" smtClean="0"/>
              <a:t>)</a:t>
            </a:r>
            <a:endParaRPr lang="en-US" dirty="0"/>
          </a:p>
        </p:txBody>
      </p:sp>
      <p:sp>
        <p:nvSpPr>
          <p:cNvPr id="3" name="Text Placeholder 2">
            <a:extLst>
              <a:ext uri="{FF2B5EF4-FFF2-40B4-BE49-F238E27FC236}">
                <a16:creationId xmlns:a16="http://schemas.microsoft.com/office/drawing/2014/main" xmlns="" id="{A9DC111A-3820-8840-8127-57E56F381FF6}"/>
              </a:ext>
            </a:extLst>
          </p:cNvPr>
          <p:cNvSpPr>
            <a:spLocks noGrp="1"/>
          </p:cNvSpPr>
          <p:nvPr>
            <p:ph type="body" sz="quarter" idx="10"/>
          </p:nvPr>
        </p:nvSpPr>
        <p:spPr>
          <a:xfrm>
            <a:off x="182880" y="975361"/>
            <a:ext cx="11689079" cy="2621279"/>
          </a:xfrm>
        </p:spPr>
        <p:style>
          <a:lnRef idx="2">
            <a:schemeClr val="accent2"/>
          </a:lnRef>
          <a:fillRef idx="1">
            <a:schemeClr val="lt1"/>
          </a:fillRef>
          <a:effectRef idx="0">
            <a:schemeClr val="accent2"/>
          </a:effectRef>
          <a:fontRef idx="minor">
            <a:schemeClr val="dk1"/>
          </a:fontRef>
        </p:style>
        <p:txBody>
          <a:bodyPr/>
          <a:lstStyle/>
          <a:p>
            <a:pPr algn="just"/>
            <a:r>
              <a:rPr lang="en-US" sz="2800" dirty="0" smtClean="0"/>
              <a:t>→</a:t>
            </a:r>
            <a:r>
              <a:rPr lang="en-US" sz="2800" dirty="0" smtClean="0"/>
              <a:t>Business strategies could be typically deployed at three major organizational </a:t>
            </a:r>
            <a:r>
              <a:rPr lang="en-US" sz="2800" dirty="0" smtClean="0"/>
              <a:t>levels: </a:t>
            </a:r>
            <a:r>
              <a:rPr lang="en-US" sz="2800" dirty="0" smtClean="0"/>
              <a:t>(</a:t>
            </a:r>
            <a:r>
              <a:rPr lang="en-US" sz="2800" dirty="0" err="1" smtClean="0">
                <a:hlinkClick r:id="rId2"/>
              </a:rPr>
              <a:t>Heubel</a:t>
            </a:r>
            <a:r>
              <a:rPr lang="en-US" sz="2800" dirty="0" smtClean="0"/>
              <a:t>, 2023) </a:t>
            </a:r>
            <a:endParaRPr lang="en-US" sz="2800" dirty="0" smtClean="0"/>
          </a:p>
          <a:p>
            <a:pPr algn="just"/>
            <a:r>
              <a:rPr lang="en-US" sz="2800" dirty="0" smtClean="0"/>
              <a:t>→ </a:t>
            </a:r>
            <a:r>
              <a:rPr lang="en-US" sz="2800" b="1" dirty="0" smtClean="0"/>
              <a:t>Corporate Level: </a:t>
            </a:r>
            <a:r>
              <a:rPr lang="en-US" sz="2800" dirty="0" smtClean="0"/>
              <a:t>At this level, </a:t>
            </a:r>
            <a:r>
              <a:rPr lang="en-US" sz="2800" dirty="0" smtClean="0"/>
              <a:t>business strategic plans originate from the top management towards achieving the long-term performance of the businesses and could cut across making decisions across several business areas such as in growth, acquisitions, diversification and investments.</a:t>
            </a:r>
          </a:p>
          <a:p>
            <a:pPr algn="just"/>
            <a:endParaRPr lang="en-US" sz="2800" dirty="0"/>
          </a:p>
        </p:txBody>
      </p:sp>
      <p:sp>
        <p:nvSpPr>
          <p:cNvPr id="8" name="Rectangle 7"/>
          <p:cNvSpPr/>
          <p:nvPr/>
        </p:nvSpPr>
        <p:spPr>
          <a:xfrm>
            <a:off x="396240" y="3841789"/>
            <a:ext cx="5151120" cy="267765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US" sz="2400" dirty="0" smtClean="0">
                <a:latin typeface="Times New Roman" pitchFamily="18" charset="0"/>
                <a:cs typeface="Times New Roman" pitchFamily="18" charset="0"/>
              </a:rPr>
              <a:t> </a:t>
            </a:r>
            <a:r>
              <a:rPr lang="en-US" sz="2400" dirty="0" smtClean="0"/>
              <a:t>→ </a:t>
            </a:r>
            <a:r>
              <a:rPr lang="en-US" sz="2800" b="1" dirty="0" smtClean="0"/>
              <a:t>B</a:t>
            </a:r>
            <a:r>
              <a:rPr lang="en-US" sz="2800" b="1" dirty="0" smtClean="0"/>
              <a:t>usiness </a:t>
            </a:r>
            <a:r>
              <a:rPr lang="en-US" sz="2800" b="1" dirty="0" smtClean="0"/>
              <a:t>L</a:t>
            </a:r>
            <a:r>
              <a:rPr lang="en-US" sz="2800" b="1" dirty="0" smtClean="0"/>
              <a:t>evel: </a:t>
            </a:r>
            <a:r>
              <a:rPr lang="en-US" sz="2800" dirty="0" smtClean="0"/>
              <a:t>At this level, focus </a:t>
            </a:r>
            <a:r>
              <a:rPr lang="en-US" sz="2800" dirty="0" smtClean="0"/>
              <a:t>is on corporate vision, by turning them into concrete strategies that could be used to inform and increase competitiveness in the market. </a:t>
            </a:r>
            <a:endParaRPr lang="en-US" sz="2400" dirty="0">
              <a:latin typeface="Times New Roman" pitchFamily="18" charset="0"/>
              <a:cs typeface="Times New Roman" pitchFamily="18" charset="0"/>
            </a:endParaRPr>
          </a:p>
        </p:txBody>
      </p:sp>
      <p:sp>
        <p:nvSpPr>
          <p:cNvPr id="6" name="Rectangle 5"/>
          <p:cNvSpPr/>
          <p:nvPr/>
        </p:nvSpPr>
        <p:spPr>
          <a:xfrm>
            <a:off x="5699760" y="3895636"/>
            <a:ext cx="6248400" cy="267765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smtClean="0">
                <a:latin typeface="Times New Roman" pitchFamily="18" charset="0"/>
                <a:cs typeface="Times New Roman" pitchFamily="18" charset="0"/>
              </a:rPr>
              <a:t> </a:t>
            </a:r>
            <a:r>
              <a:rPr lang="en-US" sz="2800" dirty="0" smtClean="0"/>
              <a:t>→</a:t>
            </a:r>
            <a:r>
              <a:rPr lang="en-GB" sz="2800" dirty="0" smtClean="0">
                <a:latin typeface="Times New Roman" pitchFamily="18" charset="0"/>
                <a:cs typeface="Times New Roman" pitchFamily="18" charset="0"/>
              </a:rPr>
              <a:t> </a:t>
            </a:r>
            <a:r>
              <a:rPr lang="en-GB" sz="2800" b="1" dirty="0" smtClean="0">
                <a:latin typeface="Times New Roman" pitchFamily="18" charset="0"/>
                <a:cs typeface="Times New Roman" pitchFamily="18" charset="0"/>
              </a:rPr>
              <a:t>F</a:t>
            </a:r>
            <a:r>
              <a:rPr lang="en-US" sz="2800" b="1" dirty="0" err="1" smtClean="0"/>
              <a:t>unctional</a:t>
            </a:r>
            <a:r>
              <a:rPr lang="en-US" sz="2800" b="1" dirty="0" smtClean="0"/>
              <a:t> Level: </a:t>
            </a:r>
            <a:r>
              <a:rPr lang="en-US" sz="2800" dirty="0" smtClean="0"/>
              <a:t>At this level, strategies are designed </a:t>
            </a:r>
            <a:r>
              <a:rPr lang="en-US" sz="2800" dirty="0" smtClean="0"/>
              <a:t>to answer how the functional departments such as marketing, HR or R&amp;D could partake in the business and corporate strategies of the organization</a:t>
            </a:r>
            <a:r>
              <a:rPr lang="en-US" sz="2800" dirty="0" smtClean="0"/>
              <a:t> </a:t>
            </a:r>
            <a:endParaRPr lang="en-US" dirty="0"/>
          </a:p>
        </p:txBody>
      </p:sp>
    </p:spTree>
    <p:extLst>
      <p:ext uri="{BB962C8B-B14F-4D97-AF65-F5344CB8AC3E}">
        <p14:creationId xmlns:p14="http://schemas.microsoft.com/office/powerpoint/2010/main" xmlns="" val="2196158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xmlns="" id="{1300309D-32DD-493D-B996-09705A4BF55E}"/>
              </a:ext>
            </a:extLst>
          </p:cNvPr>
          <p:cNvSpPr txBox="1">
            <a:spLocks/>
          </p:cNvSpPr>
          <p:nvPr/>
        </p:nvSpPr>
        <p:spPr>
          <a:xfrm>
            <a:off x="502921" y="1146427"/>
            <a:ext cx="11231879" cy="1733933"/>
          </a:xfrm>
          <a:prstGeom prst="roundRect">
            <a:avLst/>
          </a:prstGeom>
          <a:solidFill>
            <a:schemeClr val="bg1">
              <a:lumMod val="95000"/>
            </a:schemeClr>
          </a:solidFill>
        </p:spPr>
        <p:txBody>
          <a:bodyPr/>
          <a:lstStyle>
            <a:lvl1pPr marL="0" indent="0" algn="l" defTabSz="1219170" rtl="0" eaLnBrk="1" latinLnBrk="0" hangingPunct="1">
              <a:lnSpc>
                <a:spcPct val="90000"/>
              </a:lnSpc>
              <a:spcBef>
                <a:spcPts val="1333"/>
              </a:spcBef>
              <a:buFont typeface="Arial" panose="020B0604020202020204" pitchFamily="34" charset="0"/>
              <a:buNone/>
              <a:defRPr sz="2400" kern="1200" baseline="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2933" kern="1200" baseline="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en-US" sz="4000" dirty="0" smtClean="0"/>
              <a:t> In </a:t>
            </a:r>
            <a:r>
              <a:rPr lang="en-US" sz="4000" dirty="0" smtClean="0"/>
              <a:t>order to survive in the rapidly changing and increasingly complex world, with respect to VUCA, businesses must adapt to the </a:t>
            </a:r>
            <a:r>
              <a:rPr lang="en-US" sz="4000" dirty="0" err="1" smtClean="0"/>
              <a:t>the</a:t>
            </a:r>
            <a:r>
              <a:rPr lang="en-US" sz="4000" dirty="0" smtClean="0"/>
              <a:t> volatile</a:t>
            </a:r>
            <a:r>
              <a:rPr lang="en-US" sz="4000" dirty="0" smtClean="0"/>
              <a:t>, uncertain, complex and ambiguous business environment (</a:t>
            </a:r>
            <a:r>
              <a:rPr lang="en-US" sz="4000" dirty="0" err="1" smtClean="0"/>
              <a:t>Gumel</a:t>
            </a:r>
            <a:r>
              <a:rPr lang="en-US" sz="4000" dirty="0" smtClean="0"/>
              <a:t>, 2017; Pannell, 2023). This could cut across the deployment and utilization of business strategies </a:t>
            </a:r>
            <a:r>
              <a:rPr lang="en-US" sz="4000" dirty="0" smtClean="0"/>
              <a:t>which could cuts across one or more of the </a:t>
            </a:r>
            <a:r>
              <a:rPr lang="en-US" sz="4000" dirty="0" smtClean="0"/>
              <a:t>corporate, business and functional levels </a:t>
            </a:r>
            <a:r>
              <a:rPr lang="en-US" sz="4000" dirty="0" smtClean="0"/>
              <a:t>as stated by </a:t>
            </a:r>
            <a:r>
              <a:rPr lang="en-US" sz="4000" dirty="0" err="1" smtClean="0">
                <a:hlinkClick r:id="rId2"/>
              </a:rPr>
              <a:t>Heubel</a:t>
            </a:r>
            <a:r>
              <a:rPr lang="en-US" sz="4000" dirty="0" smtClean="0"/>
              <a:t> (2023).  </a:t>
            </a:r>
            <a:r>
              <a:rPr lang="en-US" sz="4000" dirty="0" smtClean="0">
                <a:latin typeface="Times New Roman" pitchFamily="18" charset="0"/>
                <a:cs typeface="Times New Roman" pitchFamily="18" charset="0"/>
              </a:rPr>
              <a:t/>
            </a:r>
            <a:br>
              <a:rPr lang="en-US" sz="4000" dirty="0" smtClean="0">
                <a:latin typeface="Times New Roman" pitchFamily="18" charset="0"/>
                <a:cs typeface="Times New Roman" pitchFamily="18" charset="0"/>
              </a:rPr>
            </a:br>
            <a:endParaRPr lang="en-GB" sz="4000" dirty="0">
              <a:latin typeface="Times New Roman" pitchFamily="18" charset="0"/>
              <a:cs typeface="Times New Roman" pitchFamily="18" charset="0"/>
            </a:endParaRPr>
          </a:p>
        </p:txBody>
      </p:sp>
      <p:sp>
        <p:nvSpPr>
          <p:cNvPr id="8" name="Title 7"/>
          <p:cNvSpPr>
            <a:spLocks noGrp="1"/>
          </p:cNvSpPr>
          <p:nvPr>
            <p:ph type="title"/>
          </p:nvPr>
        </p:nvSpPr>
        <p:spPr/>
        <p:txBody>
          <a:bodyPr/>
          <a:lstStyle/>
          <a:p>
            <a:r>
              <a:rPr lang="en-US" dirty="0" smtClean="0"/>
              <a:t>Background to the Study (</a:t>
            </a:r>
            <a:r>
              <a:rPr lang="en-US" dirty="0" err="1" smtClean="0"/>
              <a:t>Contd</a:t>
            </a:r>
            <a:r>
              <a:rPr lang="en-US" dirty="0" smtClean="0"/>
              <a:t>)</a:t>
            </a:r>
            <a:endParaRPr lang="en-US" dirty="0"/>
          </a:p>
        </p:txBody>
      </p:sp>
      <p:pic>
        <p:nvPicPr>
          <p:cNvPr id="6"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3" cstate="print">
            <a:extLst>
              <a:ext uri="{96DAC541-7B7A-43D3-8B79-37D633B846F1}">
                <asvg:svgBlip xmlns:asvg="http://schemas.microsoft.com/office/drawing/2016/SVG/main" xmlns="" r:embed="rId7"/>
              </a:ext>
            </a:extLst>
          </a:blip>
          <a:stretch>
            <a:fillRect/>
          </a:stretch>
        </p:blipFill>
        <p:spPr>
          <a:xfrm>
            <a:off x="548640" y="1243787"/>
            <a:ext cx="792480" cy="661213"/>
          </a:xfrm>
          <a:prstGeom prst="rect">
            <a:avLst/>
          </a:prstGeom>
        </p:spPr>
      </p:pic>
    </p:spTree>
    <p:extLst>
      <p:ext uri="{BB962C8B-B14F-4D97-AF65-F5344CB8AC3E}">
        <p14:creationId xmlns:p14="http://schemas.microsoft.com/office/powerpoint/2010/main" xmlns="" val="1959800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xmlns="" id="{1300309D-32DD-493D-B996-09705A4BF55E}"/>
              </a:ext>
            </a:extLst>
          </p:cNvPr>
          <p:cNvSpPr txBox="1">
            <a:spLocks/>
          </p:cNvSpPr>
          <p:nvPr/>
        </p:nvSpPr>
        <p:spPr>
          <a:xfrm>
            <a:off x="502921" y="1146427"/>
            <a:ext cx="11231879" cy="1733933"/>
          </a:xfrm>
          <a:prstGeom prst="roundRect">
            <a:avLst/>
          </a:prstGeom>
          <a:solidFill>
            <a:schemeClr val="bg1">
              <a:lumMod val="95000"/>
            </a:schemeClr>
          </a:solidFill>
        </p:spPr>
        <p:txBody>
          <a:bodyPr/>
          <a:lstStyle>
            <a:lvl1pPr marL="0" indent="0" algn="l" defTabSz="1219170" rtl="0" eaLnBrk="1" latinLnBrk="0" hangingPunct="1">
              <a:lnSpc>
                <a:spcPct val="90000"/>
              </a:lnSpc>
              <a:spcBef>
                <a:spcPts val="1333"/>
              </a:spcBef>
              <a:buFont typeface="Arial" panose="020B0604020202020204" pitchFamily="34" charset="0"/>
              <a:buNone/>
              <a:defRPr sz="2400" kern="1200" baseline="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2933" kern="1200" baseline="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en-US" sz="3600" dirty="0" smtClean="0"/>
              <a:t> </a:t>
            </a:r>
            <a:r>
              <a:rPr lang="en-US" sz="4400" dirty="0" smtClean="0"/>
              <a:t>Such business strategies could cut across employing and deploying professional consultant services to assist in the development of strategic planning, employing experienced managers, adoption of various ICT to better manage customer relationship, supply chain, and enterprise resources towards enhancing market competitiveness (</a:t>
            </a:r>
            <a:r>
              <a:rPr lang="en-US" sz="4400" dirty="0" err="1" smtClean="0"/>
              <a:t>Gumel</a:t>
            </a:r>
            <a:r>
              <a:rPr lang="en-US" sz="4400" dirty="0" smtClean="0"/>
              <a:t>, 2017</a:t>
            </a:r>
            <a:r>
              <a:rPr lang="en-US" sz="4400" dirty="0" smtClean="0"/>
              <a:t>).</a:t>
            </a:r>
            <a:endParaRPr lang="en-GB" sz="4400" dirty="0" smtClean="0">
              <a:latin typeface="Times New Roman" pitchFamily="18" charset="0"/>
              <a:cs typeface="Times New Roman" pitchFamily="18" charset="0"/>
            </a:endParaRPr>
          </a:p>
          <a:p>
            <a:pPr algn="ctr"/>
            <a:endParaRPr lang="en-US" sz="3600" dirty="0" smtClean="0"/>
          </a:p>
        </p:txBody>
      </p:sp>
      <p:sp>
        <p:nvSpPr>
          <p:cNvPr id="8" name="Title 7"/>
          <p:cNvSpPr>
            <a:spLocks noGrp="1"/>
          </p:cNvSpPr>
          <p:nvPr>
            <p:ph type="title"/>
          </p:nvPr>
        </p:nvSpPr>
        <p:spPr/>
        <p:txBody>
          <a:bodyPr/>
          <a:lstStyle/>
          <a:p>
            <a:r>
              <a:rPr lang="en-US" dirty="0" smtClean="0"/>
              <a:t>Background to the Study (</a:t>
            </a:r>
            <a:r>
              <a:rPr lang="en-US" dirty="0" err="1" smtClean="0"/>
              <a:t>Contd</a:t>
            </a:r>
            <a:r>
              <a:rPr lang="en-US" dirty="0" smtClean="0"/>
              <a:t>)</a:t>
            </a:r>
            <a:endParaRPr lang="en-US" dirty="0"/>
          </a:p>
        </p:txBody>
      </p:sp>
      <p:pic>
        <p:nvPicPr>
          <p:cNvPr id="6"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2" cstate="print">
            <a:extLst>
              <a:ext uri="{96DAC541-7B7A-43D3-8B79-37D633B846F1}">
                <asvg:svgBlip xmlns:asvg="http://schemas.microsoft.com/office/drawing/2016/SVG/main" xmlns="" r:embed="rId7"/>
              </a:ext>
            </a:extLst>
          </a:blip>
          <a:stretch>
            <a:fillRect/>
          </a:stretch>
        </p:blipFill>
        <p:spPr>
          <a:xfrm>
            <a:off x="548640" y="1243787"/>
            <a:ext cx="792480" cy="661213"/>
          </a:xfrm>
          <a:prstGeom prst="rect">
            <a:avLst/>
          </a:prstGeom>
        </p:spPr>
      </p:pic>
    </p:spTree>
    <p:extLst>
      <p:ext uri="{BB962C8B-B14F-4D97-AF65-F5344CB8AC3E}">
        <p14:creationId xmlns:p14="http://schemas.microsoft.com/office/powerpoint/2010/main" xmlns="" val="19598000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xmlns="" id="{1300309D-32DD-493D-B996-09705A4BF55E}"/>
              </a:ext>
            </a:extLst>
          </p:cNvPr>
          <p:cNvSpPr txBox="1">
            <a:spLocks/>
          </p:cNvSpPr>
          <p:nvPr/>
        </p:nvSpPr>
        <p:spPr>
          <a:xfrm>
            <a:off x="502921" y="1146427"/>
            <a:ext cx="11231879" cy="1733933"/>
          </a:xfrm>
          <a:prstGeom prst="roundRect">
            <a:avLst/>
          </a:prstGeom>
          <a:solidFill>
            <a:schemeClr val="bg1">
              <a:lumMod val="95000"/>
            </a:schemeClr>
          </a:solidFill>
        </p:spPr>
        <p:txBody>
          <a:bodyPr/>
          <a:lstStyle>
            <a:lvl1pPr marL="0" indent="0" algn="l" defTabSz="1219170" rtl="0" eaLnBrk="1" latinLnBrk="0" hangingPunct="1">
              <a:lnSpc>
                <a:spcPct val="90000"/>
              </a:lnSpc>
              <a:spcBef>
                <a:spcPts val="1333"/>
              </a:spcBef>
              <a:buFont typeface="Arial" panose="020B0604020202020204" pitchFamily="34" charset="0"/>
              <a:buNone/>
              <a:defRPr sz="2400" kern="1200" baseline="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2933" kern="1200" baseline="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lgn="ctr"/>
            <a:r>
              <a:rPr lang="en-US" sz="3600" dirty="0" smtClean="0"/>
              <a:t> </a:t>
            </a:r>
            <a:r>
              <a:rPr lang="en-US" sz="3600" dirty="0" smtClean="0"/>
              <a:t>Juxtaposing the findings of </a:t>
            </a:r>
            <a:r>
              <a:rPr lang="en-US" sz="3600" dirty="0" err="1" smtClean="0"/>
              <a:t>Gumel</a:t>
            </a:r>
            <a:r>
              <a:rPr lang="en-US" sz="3600" dirty="0" smtClean="0"/>
              <a:t> (2017), </a:t>
            </a:r>
            <a:r>
              <a:rPr lang="en-US" sz="3600" dirty="0" err="1" smtClean="0">
                <a:hlinkClick r:id="rId2"/>
              </a:rPr>
              <a:t>Akinso</a:t>
            </a:r>
            <a:r>
              <a:rPr lang="en-US" sz="3600" dirty="0" smtClean="0"/>
              <a:t> (2018) and </a:t>
            </a:r>
            <a:r>
              <a:rPr lang="en-US" sz="3600" dirty="0" err="1" smtClean="0"/>
              <a:t>Ogungbesan</a:t>
            </a:r>
            <a:r>
              <a:rPr lang="en-US" sz="3600" dirty="0" smtClean="0"/>
              <a:t> et al.(2023), it could </a:t>
            </a:r>
            <a:r>
              <a:rPr lang="en-US" sz="3600" dirty="0" smtClean="0"/>
              <a:t>be very </a:t>
            </a:r>
            <a:r>
              <a:rPr lang="en-US" sz="3600" dirty="0" smtClean="0"/>
              <a:t>germane to examine </a:t>
            </a:r>
            <a:r>
              <a:rPr lang="en-US" sz="3600" dirty="0" smtClean="0"/>
              <a:t>the types </a:t>
            </a:r>
            <a:r>
              <a:rPr lang="en-US" sz="3600" dirty="0" smtClean="0"/>
              <a:t>and most used business strategies deployed by Nigeria businesses, particularly in the VUCA business operating environment to </a:t>
            </a:r>
            <a:r>
              <a:rPr lang="en-US" sz="3600" dirty="0" smtClean="0"/>
              <a:t>achieve business </a:t>
            </a:r>
            <a:r>
              <a:rPr lang="en-US" sz="3600" dirty="0" smtClean="0"/>
              <a:t>growth, competitiveness and sustainable development. To this end, this present article focuses on examining business survival strategies deployed </a:t>
            </a:r>
            <a:r>
              <a:rPr lang="en-US" sz="3600" dirty="0" err="1" smtClean="0"/>
              <a:t>bu</a:t>
            </a:r>
            <a:r>
              <a:rPr lang="en-US" sz="3600" dirty="0" smtClean="0"/>
              <a:t> Nigeria business in the presence of VUCA environment</a:t>
            </a:r>
            <a:endParaRPr lang="en-US" sz="3600" dirty="0" smtClean="0"/>
          </a:p>
        </p:txBody>
      </p:sp>
      <p:sp>
        <p:nvSpPr>
          <p:cNvPr id="8" name="Title 7"/>
          <p:cNvSpPr>
            <a:spLocks noGrp="1"/>
          </p:cNvSpPr>
          <p:nvPr>
            <p:ph type="title"/>
          </p:nvPr>
        </p:nvSpPr>
        <p:spPr/>
        <p:txBody>
          <a:bodyPr/>
          <a:lstStyle/>
          <a:p>
            <a:r>
              <a:rPr lang="en-US" dirty="0" smtClean="0"/>
              <a:t>Background to the Study (</a:t>
            </a:r>
            <a:r>
              <a:rPr lang="en-US" dirty="0" err="1" smtClean="0"/>
              <a:t>Contd</a:t>
            </a:r>
            <a:r>
              <a:rPr lang="en-US" dirty="0" smtClean="0"/>
              <a:t>)</a:t>
            </a:r>
            <a:endParaRPr lang="en-US" dirty="0"/>
          </a:p>
        </p:txBody>
      </p:sp>
      <p:pic>
        <p:nvPicPr>
          <p:cNvPr id="6" name="Graphic 8" descr="User network">
            <a:extLst>
              <a:ext uri="{FF2B5EF4-FFF2-40B4-BE49-F238E27FC236}">
                <a16:creationId xmlns:a16="http://schemas.microsoft.com/office/drawing/2014/main" xmlns="" id="{2EB37FBB-C4C5-4676-A25F-91190285BF26}"/>
              </a:ext>
            </a:extLst>
          </p:cNvPr>
          <p:cNvPicPr>
            <a:picLocks noChangeAspect="1"/>
          </p:cNvPicPr>
          <p:nvPr/>
        </p:nvPicPr>
        <p:blipFill>
          <a:blip r:embed="rId3" cstate="print">
            <a:extLst>
              <a:ext uri="{96DAC541-7B7A-43D3-8B79-37D633B846F1}">
                <asvg:svgBlip xmlns:asvg="http://schemas.microsoft.com/office/drawing/2016/SVG/main" xmlns="" r:embed="rId7"/>
              </a:ext>
            </a:extLst>
          </a:blip>
          <a:stretch>
            <a:fillRect/>
          </a:stretch>
        </p:blipFill>
        <p:spPr>
          <a:xfrm>
            <a:off x="182880" y="1167587"/>
            <a:ext cx="792480" cy="661213"/>
          </a:xfrm>
          <a:prstGeom prst="rect">
            <a:avLst/>
          </a:prstGeom>
        </p:spPr>
      </p:pic>
    </p:spTree>
    <p:extLst>
      <p:ext uri="{BB962C8B-B14F-4D97-AF65-F5344CB8AC3E}">
        <p14:creationId xmlns:p14="http://schemas.microsoft.com/office/powerpoint/2010/main" xmlns="" val="19598000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838200" y="366185"/>
            <a:ext cx="6861078" cy="840447"/>
          </a:xfrm>
        </p:spPr>
        <p:txBody>
          <a:bodyPr/>
          <a:lstStyle/>
          <a:p>
            <a:r>
              <a:rPr lang="en-US" dirty="0" smtClean="0"/>
              <a:t>Objectives </a:t>
            </a:r>
            <a:r>
              <a:rPr lang="en-US" dirty="0" smtClean="0"/>
              <a:t>of the Study</a:t>
            </a:r>
            <a:endParaRPr lang="en-US" dirty="0"/>
          </a:p>
        </p:txBody>
      </p:sp>
      <p:sp>
        <p:nvSpPr>
          <p:cNvPr id="19" name="TextBox 18">
            <a:extLst>
              <a:ext uri="{FF2B5EF4-FFF2-40B4-BE49-F238E27FC236}">
                <a16:creationId xmlns:a16="http://schemas.microsoft.com/office/drawing/2014/main" xmlns="" id="{C9B18F02-4DCF-43DD-B2F9-43EA9655C50D}"/>
              </a:ext>
            </a:extLst>
          </p:cNvPr>
          <p:cNvSpPr txBox="1"/>
          <p:nvPr/>
        </p:nvSpPr>
        <p:spPr>
          <a:xfrm>
            <a:off x="1584960" y="1173481"/>
            <a:ext cx="9982199" cy="5078313"/>
          </a:xfrm>
          <a:prstGeom prst="rect">
            <a:avLst/>
          </a:prstGeom>
          <a:noFill/>
        </p:spPr>
        <p:txBody>
          <a:bodyPr wrap="square" rtlCol="0">
            <a:spAutoFit/>
          </a:bodyPr>
          <a:lstStyle/>
          <a:p>
            <a:pPr algn="ctr"/>
            <a:r>
              <a:rPr lang="en-US" sz="5400" dirty="0" smtClean="0"/>
              <a:t>The general objective of this study is to investigate the various business survival strategies deployed by businesses in Nigeria with a focus on the VUCA environment. </a:t>
            </a:r>
            <a:endParaRPr lang="en-US" sz="5400" dirty="0"/>
          </a:p>
        </p:txBody>
      </p:sp>
      <p:pic>
        <p:nvPicPr>
          <p:cNvPr id="6" name="Graphic 7" descr="Lightbulb and gear">
            <a:extLst>
              <a:ext uri="{FF2B5EF4-FFF2-40B4-BE49-F238E27FC236}">
                <a16:creationId xmlns:a16="http://schemas.microsoft.com/office/drawing/2014/main" xmlns="" id="{7C7B6DAE-6374-42C9-AD31-457209FC742B}"/>
              </a:ext>
            </a:extLst>
          </p:cNvPr>
          <p:cNvPicPr>
            <a:picLocks noChangeAspect="1"/>
          </p:cNvPicPr>
          <p:nvPr/>
        </p:nvPicPr>
        <p:blipFill>
          <a:blip r:embed="rId2">
            <a:extLst>
              <a:ext uri="{96DAC541-7B7A-43D3-8B79-37D633B846F1}">
                <asvg:svgBlip xmlns:asvg="http://schemas.microsoft.com/office/drawing/2016/SVG/main" xmlns="" r:embed="rId5"/>
              </a:ext>
            </a:extLst>
          </a:blip>
          <a:stretch>
            <a:fillRect/>
          </a:stretch>
        </p:blipFill>
        <p:spPr>
          <a:xfrm>
            <a:off x="731520" y="1198067"/>
            <a:ext cx="914400" cy="914400"/>
          </a:xfrm>
          <a:prstGeom prst="rect">
            <a:avLst/>
          </a:prstGeom>
        </p:spPr>
      </p:pic>
    </p:spTree>
    <p:extLst>
      <p:ext uri="{BB962C8B-B14F-4D97-AF65-F5344CB8AC3E}">
        <p14:creationId xmlns:p14="http://schemas.microsoft.com/office/powerpoint/2010/main" xmlns="" val="17345955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838200" y="366185"/>
            <a:ext cx="6861078" cy="840447"/>
          </a:xfrm>
        </p:spPr>
        <p:txBody>
          <a:bodyPr/>
          <a:lstStyle/>
          <a:p>
            <a:r>
              <a:rPr lang="en-US" dirty="0" smtClean="0"/>
              <a:t>Research Questions</a:t>
            </a:r>
            <a:endParaRPr lang="en-US" dirty="0"/>
          </a:p>
        </p:txBody>
      </p:sp>
      <p:sp>
        <p:nvSpPr>
          <p:cNvPr id="18" name="TextBox 17">
            <a:extLst>
              <a:ext uri="{FF2B5EF4-FFF2-40B4-BE49-F238E27FC236}">
                <a16:creationId xmlns:a16="http://schemas.microsoft.com/office/drawing/2014/main" xmlns="" id="{A672B60F-2AA9-41E2-A058-A54314E69712}"/>
              </a:ext>
            </a:extLst>
          </p:cNvPr>
          <p:cNvSpPr txBox="1"/>
          <p:nvPr/>
        </p:nvSpPr>
        <p:spPr>
          <a:xfrm>
            <a:off x="2026920" y="1249680"/>
            <a:ext cx="9768840" cy="2246769"/>
          </a:xfrm>
          <a:prstGeom prst="rect">
            <a:avLst/>
          </a:prstGeom>
          <a:noFill/>
        </p:spPr>
        <p:txBody>
          <a:bodyPr wrap="square" rtlCol="0">
            <a:spAutoFit/>
          </a:bodyPr>
          <a:lstStyle/>
          <a:p>
            <a:r>
              <a:rPr lang="en-US" sz="2800" dirty="0" smtClean="0"/>
              <a:t>The following research questions would be used to drive this study:</a:t>
            </a:r>
          </a:p>
          <a:p>
            <a:pPr lvl="0"/>
            <a:r>
              <a:rPr lang="en-US" sz="2800" dirty="0" smtClean="0"/>
              <a:t>→ </a:t>
            </a:r>
            <a:r>
              <a:rPr lang="en-US" sz="2800" dirty="0" smtClean="0"/>
              <a:t>What </a:t>
            </a:r>
            <a:r>
              <a:rPr lang="en-US" sz="2800" dirty="0" smtClean="0"/>
              <a:t>is the ease of doing business in Nigeria, with emphasis drawn to the volatile, uncertain, complex and ambiguous business environment? </a:t>
            </a:r>
            <a:endParaRPr lang="en-US" sz="2800" dirty="0"/>
          </a:p>
        </p:txBody>
      </p:sp>
      <p:pic>
        <p:nvPicPr>
          <p:cNvPr id="19" name="Graphic 18" descr="Marketing">
            <a:extLst>
              <a:ext uri="{FF2B5EF4-FFF2-40B4-BE49-F238E27FC236}">
                <a16:creationId xmlns:a16="http://schemas.microsoft.com/office/drawing/2014/main" xmlns="" id="{D755834C-4033-402B-A314-37D88B780F42}"/>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0" y="960896"/>
            <a:ext cx="2132046" cy="2132046"/>
          </a:xfrm>
          <a:prstGeom prst="rect">
            <a:avLst/>
          </a:prstGeom>
        </p:spPr>
      </p:pic>
      <p:sp>
        <p:nvSpPr>
          <p:cNvPr id="20" name="Rectangle 19"/>
          <p:cNvSpPr/>
          <p:nvPr/>
        </p:nvSpPr>
        <p:spPr>
          <a:xfrm>
            <a:off x="289560" y="3417838"/>
            <a:ext cx="11658600" cy="3108543"/>
          </a:xfrm>
          <a:prstGeom prst="rect">
            <a:avLst/>
          </a:prstGeom>
        </p:spPr>
        <p:txBody>
          <a:bodyPr wrap="square">
            <a:spAutoFit/>
          </a:bodyPr>
          <a:lstStyle/>
          <a:p>
            <a:pPr lvl="0"/>
            <a:r>
              <a:rPr lang="en-US" sz="2800" dirty="0" smtClean="0"/>
              <a:t>→ </a:t>
            </a:r>
            <a:r>
              <a:rPr lang="en-US" sz="2800" dirty="0" smtClean="0"/>
              <a:t> </a:t>
            </a:r>
            <a:r>
              <a:rPr lang="en-US" sz="2800" dirty="0" smtClean="0"/>
              <a:t>What </a:t>
            </a:r>
            <a:r>
              <a:rPr lang="en-US" sz="2800" dirty="0" smtClean="0"/>
              <a:t>are the various challenges faced by business in Nigeria with emphasis drawn to the volatile, uncertain, complex and ambiguous business environment</a:t>
            </a:r>
            <a:r>
              <a:rPr lang="en-US" sz="2800" dirty="0" smtClean="0"/>
              <a:t>?</a:t>
            </a:r>
          </a:p>
          <a:p>
            <a:pPr lvl="0"/>
            <a:endParaRPr lang="en-US" sz="2800" dirty="0" smtClean="0"/>
          </a:p>
          <a:p>
            <a:pPr lvl="0"/>
            <a:r>
              <a:rPr lang="en-US" sz="2800" dirty="0" smtClean="0"/>
              <a:t>→ </a:t>
            </a:r>
            <a:r>
              <a:rPr lang="en-US" sz="2800" dirty="0" smtClean="0"/>
              <a:t>What </a:t>
            </a:r>
            <a:r>
              <a:rPr lang="en-US" sz="2800" dirty="0" smtClean="0"/>
              <a:t>are the various survival strategies deployed by businesses in Nigeria, particularly to help them survive in the volatile, uncertain, complex and ambiguous business environment?</a:t>
            </a:r>
            <a:endParaRPr lang="en-US" sz="2800" dirty="0"/>
          </a:p>
        </p:txBody>
      </p:sp>
    </p:spTree>
    <p:extLst>
      <p:ext uri="{BB962C8B-B14F-4D97-AF65-F5344CB8AC3E}">
        <p14:creationId xmlns:p14="http://schemas.microsoft.com/office/powerpoint/2010/main" xmlns="" val="34482051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p:txBody>
          <a:bodyPr>
            <a:normAutofit/>
          </a:bodyPr>
          <a:lstStyle/>
          <a:p>
            <a:r>
              <a:rPr lang="en-US" dirty="0" smtClean="0"/>
              <a:t>Literature review</a:t>
            </a:r>
            <a:endParaRPr lang="en-US" dirty="0"/>
          </a:p>
        </p:txBody>
      </p:sp>
      <p:pic>
        <p:nvPicPr>
          <p:cNvPr id="34" name="Picture 2" descr="Image result for online account ">
            <a:extLst>
              <a:ext uri="{FF2B5EF4-FFF2-40B4-BE49-F238E27FC236}">
                <a16:creationId xmlns:a16="http://schemas.microsoft.com/office/drawing/2014/main" xmlns="" id="{97ECBDC5-284D-4B7E-BBD1-68F36C42AC80}"/>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7948" y="1009179"/>
            <a:ext cx="3305463" cy="17340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14" name="Rectangle 13"/>
          <p:cNvSpPr/>
          <p:nvPr/>
        </p:nvSpPr>
        <p:spPr>
          <a:xfrm>
            <a:off x="3749040" y="1112520"/>
            <a:ext cx="7802880" cy="1969770"/>
          </a:xfrm>
          <a:prstGeom prst="rect">
            <a:avLst/>
          </a:prstGeom>
        </p:spPr>
        <p:txBody>
          <a:bodyPr wrap="square">
            <a:spAutoFit/>
          </a:bodyPr>
          <a:lstStyle/>
          <a:p>
            <a:pPr algn="just"/>
            <a:r>
              <a:rPr lang="en-US" sz="3200" dirty="0" smtClean="0"/>
              <a:t>→</a:t>
            </a:r>
            <a:r>
              <a:rPr lang="en-US" sz="3200" dirty="0" smtClean="0"/>
              <a:t> </a:t>
            </a:r>
            <a:r>
              <a:rPr lang="en-US" sz="2800" dirty="0" smtClean="0"/>
              <a:t>In </a:t>
            </a:r>
            <a:r>
              <a:rPr lang="en-US" sz="2400" dirty="0" smtClean="0"/>
              <a:t>trying </a:t>
            </a:r>
            <a:r>
              <a:rPr lang="en-US" sz="2400" dirty="0" smtClean="0"/>
              <a:t>to break out from the increasing poverty, individuals and families embark on various businesses, which has led to the increasing rate of businesses in Nigeria (</a:t>
            </a:r>
            <a:r>
              <a:rPr lang="en-US" sz="2400" dirty="0" err="1" smtClean="0"/>
              <a:t>Omiunu</a:t>
            </a:r>
            <a:r>
              <a:rPr lang="en-US" sz="2400" dirty="0" smtClean="0"/>
              <a:t>, 2017). </a:t>
            </a:r>
            <a:endParaRPr lang="en-US" sz="2800" dirty="0" smtClean="0"/>
          </a:p>
          <a:p>
            <a:endParaRPr lang="en-US" dirty="0"/>
          </a:p>
        </p:txBody>
      </p:sp>
      <p:sp>
        <p:nvSpPr>
          <p:cNvPr id="17" name="Rectangle 16"/>
          <p:cNvSpPr/>
          <p:nvPr/>
        </p:nvSpPr>
        <p:spPr>
          <a:xfrm>
            <a:off x="243840" y="2887682"/>
            <a:ext cx="11521440" cy="3970318"/>
          </a:xfrm>
          <a:prstGeom prst="rect">
            <a:avLst/>
          </a:prstGeom>
        </p:spPr>
        <p:txBody>
          <a:bodyPr wrap="square">
            <a:spAutoFit/>
          </a:bodyPr>
          <a:lstStyle/>
          <a:p>
            <a:r>
              <a:rPr lang="en-US" sz="3600" dirty="0" smtClean="0"/>
              <a:t>→ </a:t>
            </a:r>
            <a:r>
              <a:rPr lang="en-US" sz="2400" dirty="0" smtClean="0"/>
              <a:t>However, the survival potentials of most of these businesses is very low, as a study by </a:t>
            </a:r>
            <a:r>
              <a:rPr lang="en-US" sz="2400" dirty="0" err="1" smtClean="0"/>
              <a:t>Etim</a:t>
            </a:r>
            <a:r>
              <a:rPr lang="en-US" sz="2400" dirty="0" smtClean="0"/>
              <a:t>, Williams, </a:t>
            </a:r>
            <a:r>
              <a:rPr lang="en-US" sz="2400" dirty="0" err="1" smtClean="0"/>
              <a:t>Inyang</a:t>
            </a:r>
            <a:r>
              <a:rPr lang="en-US" sz="2400" dirty="0" smtClean="0"/>
              <a:t> &amp; </a:t>
            </a:r>
            <a:r>
              <a:rPr lang="en-US" sz="2400" dirty="0" err="1" smtClean="0"/>
              <a:t>Ekikor</a:t>
            </a:r>
            <a:r>
              <a:rPr lang="en-US" sz="2400" dirty="0" smtClean="0"/>
              <a:t> (2022) revealed that business survival rate in Nigeria is very low </a:t>
            </a:r>
            <a:r>
              <a:rPr lang="en-US" sz="2400" dirty="0" smtClean="0"/>
              <a:t>due </a:t>
            </a:r>
            <a:r>
              <a:rPr lang="en-US" sz="2400" dirty="0" smtClean="0"/>
              <a:t>to  harsh and unfriendly business environment, eventually die within five years of existence and operation. </a:t>
            </a:r>
            <a:endParaRPr lang="en-US" sz="2400" dirty="0" smtClean="0"/>
          </a:p>
          <a:p>
            <a:r>
              <a:rPr lang="en-US" sz="2400" dirty="0" smtClean="0"/>
              <a:t>→ </a:t>
            </a:r>
            <a:r>
              <a:rPr lang="en-US" sz="2400" dirty="0" smtClean="0"/>
              <a:t>This </a:t>
            </a:r>
            <a:r>
              <a:rPr lang="en-US" sz="2400" dirty="0" smtClean="0"/>
              <a:t>has increased the mortality rate of business in Nigeria hence, leading to a very few that could sustainably remain. </a:t>
            </a:r>
            <a:endParaRPr lang="en-US" sz="2400" dirty="0" smtClean="0"/>
          </a:p>
          <a:p>
            <a:r>
              <a:rPr lang="en-US" sz="2400" dirty="0" smtClean="0"/>
              <a:t>→ </a:t>
            </a:r>
            <a:r>
              <a:rPr lang="en-US" sz="2400" dirty="0" smtClean="0"/>
              <a:t>This </a:t>
            </a:r>
            <a:r>
              <a:rPr lang="en-US" sz="2400" dirty="0" smtClean="0"/>
              <a:t>could affect the economy of this nation, particularly in the VUCA environment and could eventually be a major reason for the dwindling of the economic growth of Nigeria in recent times. </a:t>
            </a:r>
            <a:r>
              <a:rPr lang="en-US" sz="2400" dirty="0" smtClean="0"/>
              <a:t> Hence, the need for this study to enhance the propensity for business survival in Nigeria. </a:t>
            </a:r>
            <a:endParaRPr lang="en-US" sz="2400" dirty="0"/>
          </a:p>
        </p:txBody>
      </p:sp>
    </p:spTree>
    <p:extLst>
      <p:ext uri="{BB962C8B-B14F-4D97-AF65-F5344CB8AC3E}">
        <p14:creationId xmlns:p14="http://schemas.microsoft.com/office/powerpoint/2010/main" xmlns="" val="375518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p:txBody>
          <a:bodyPr>
            <a:normAutofit/>
          </a:bodyPr>
          <a:lstStyle/>
          <a:p>
            <a:r>
              <a:rPr lang="en-US" dirty="0" smtClean="0"/>
              <a:t>Theoretical </a:t>
            </a:r>
            <a:r>
              <a:rPr lang="en-US" dirty="0" smtClean="0"/>
              <a:t>Underpinning</a:t>
            </a:r>
            <a:endParaRPr lang="en-US" dirty="0"/>
          </a:p>
        </p:txBody>
      </p:sp>
      <p:sp>
        <p:nvSpPr>
          <p:cNvPr id="6145" name="Rectangle 1"/>
          <p:cNvSpPr>
            <a:spLocks noChangeArrowheads="1"/>
          </p:cNvSpPr>
          <p:nvPr/>
        </p:nvSpPr>
        <p:spPr bwMode="auto">
          <a:xfrm>
            <a:off x="133478" y="1053772"/>
            <a:ext cx="1194816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Survival-Based Theory was adapted, and is also known as survival of the fittest theory, was originally developed by Herbert Spencer.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fontAlgn="base">
              <a:spcBef>
                <a:spcPct val="0"/>
              </a:spcBef>
              <a:spcAft>
                <a:spcPct val="0"/>
              </a:spcAft>
            </a:pPr>
            <a:r>
              <a:rPr lang="en-US" sz="2600" dirty="0" smtClean="0"/>
              <a:t>→ </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It has been deployed by several authors such as Broom &amp; Long Necker (2002) and </a:t>
            </a:r>
            <a:r>
              <a:rPr kumimoji="0" lang="en-US" sz="2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Fabayo</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(2009) in understanding the how firms survive in a complex environment. </a:t>
            </a:r>
          </a:p>
          <a:p>
            <a:pPr lvl="0" algn="just" fontAlgn="base">
              <a:spcBef>
                <a:spcPct val="0"/>
              </a:spcBef>
              <a:spcAft>
                <a:spcPct val="0"/>
              </a:spcAft>
            </a:pPr>
            <a:endPar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fontAlgn="base">
              <a:spcBef>
                <a:spcPct val="0"/>
              </a:spcBef>
              <a:spcAft>
                <a:spcPct val="0"/>
              </a:spcAft>
            </a:pPr>
            <a:r>
              <a:rPr lang="en-US" sz="2600" dirty="0" smtClean="0"/>
              <a:t>→ </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Broom &amp; Long Necker (2002); </a:t>
            </a:r>
            <a:r>
              <a:rPr kumimoji="0" lang="en-US" sz="2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Fabayo</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(2009) and </a:t>
            </a:r>
            <a:r>
              <a:rPr kumimoji="0" lang="en-US" sz="2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Orga</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Ibeme</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&amp; </a:t>
            </a:r>
            <a:r>
              <a:rPr kumimoji="0" lang="en-US" sz="2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Ekwochi</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(2020)</a:t>
            </a:r>
            <a:r>
              <a:rPr kumimoji="0" lang="en-US" sz="26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noted that,</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in order to survive, businesses in Nigeria need to differentiate itself from its competitors, towards enhancing their competitive advantage and performance to enhance their propensity for business development and sustainability. </a:t>
            </a:r>
          </a:p>
          <a:p>
            <a:pPr lvl="0" algn="just" fontAlgn="base">
              <a:spcBef>
                <a:spcPct val="0"/>
              </a:spcBef>
              <a:spcAft>
                <a:spcPct val="0"/>
              </a:spcAft>
            </a:pPr>
            <a:endPar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fontAlgn="base">
              <a:spcBef>
                <a:spcPct val="0"/>
              </a:spcBef>
              <a:spcAft>
                <a:spcPct val="0"/>
              </a:spcAft>
            </a:pPr>
            <a:r>
              <a:rPr lang="en-US" sz="2600" dirty="0" smtClean="0"/>
              <a:t>→ </a:t>
            </a:r>
            <a:r>
              <a:rPr kumimoji="0" lang="en-US" sz="2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Orga</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Ibeme</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&amp; </a:t>
            </a:r>
            <a:r>
              <a:rPr kumimoji="0" lang="en-US" sz="26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Ekwochi</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(2020)</a:t>
            </a:r>
            <a:r>
              <a:rPr kumimoji="0" lang="en-US" sz="26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noted that the</a:t>
            </a:r>
            <a:r>
              <a:rPr kumimoji="0" lang="en-US" sz="2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survival-based theory places emphasis on the need to deploy business strategies that could assist in the effective and efficient operation of businesses, particularly in the VUCA business environment.</a:t>
            </a:r>
            <a:endParaRPr kumimoji="0" lang="en-US" sz="2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328114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p:txBody>
          <a:bodyPr>
            <a:normAutofit/>
          </a:bodyPr>
          <a:lstStyle/>
          <a:p>
            <a:r>
              <a:rPr lang="en-US" dirty="0" smtClean="0"/>
              <a:t>Methodology</a:t>
            </a:r>
            <a:endParaRPr lang="en-US" dirty="0"/>
          </a:p>
        </p:txBody>
      </p:sp>
      <p:graphicFrame>
        <p:nvGraphicFramePr>
          <p:cNvPr id="13" name="Content Placeholder 3">
            <a:extLst>
              <a:ext uri="{FF2B5EF4-FFF2-40B4-BE49-F238E27FC236}">
                <a16:creationId xmlns:a16="http://schemas.microsoft.com/office/drawing/2014/main" xmlns="" id="{0C49C665-30B5-4B38-B1BE-2ED334FCA188}"/>
              </a:ext>
            </a:extLst>
          </p:cNvPr>
          <p:cNvGraphicFramePr>
            <a:graphicFrameLocks/>
          </p:cNvGraphicFramePr>
          <p:nvPr>
            <p:extLst>
              <p:ext uri="{D42A27DB-BD31-4B8C-83A1-F6EECF244321}">
                <p14:modId xmlns:p14="http://schemas.microsoft.com/office/powerpoint/2010/main" xmlns="" val="517564663"/>
              </p:ext>
            </p:extLst>
          </p:nvPr>
        </p:nvGraphicFramePr>
        <p:xfrm>
          <a:off x="701591" y="1219200"/>
          <a:ext cx="11246569" cy="5212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1" name="Group 20"/>
          <p:cNvGrpSpPr/>
          <p:nvPr/>
        </p:nvGrpSpPr>
        <p:grpSpPr>
          <a:xfrm>
            <a:off x="4232086" y="3798076"/>
            <a:ext cx="3392547" cy="2633204"/>
            <a:chOff x="3731719" y="16264"/>
            <a:chExt cx="3392547" cy="2035528"/>
          </a:xfrm>
        </p:grpSpPr>
        <p:sp>
          <p:nvSpPr>
            <p:cNvPr id="23" name="Rounded Rectangle 22"/>
            <p:cNvSpPr/>
            <p:nvPr/>
          </p:nvSpPr>
          <p:spPr>
            <a:xfrm>
              <a:off x="3731719" y="16264"/>
              <a:ext cx="3392547" cy="2035528"/>
            </a:xfrm>
            <a:prstGeom prst="roundRect">
              <a:avLst/>
            </a:prstGeom>
            <a:solidFill>
              <a:schemeClr val="bg1">
                <a:lumMod val="9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 name="Rounded Rectangle 4"/>
            <p:cNvSpPr/>
            <p:nvPr/>
          </p:nvSpPr>
          <p:spPr>
            <a:xfrm>
              <a:off x="3831085" y="115630"/>
              <a:ext cx="3193815" cy="18367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US" sz="2400" dirty="0" smtClean="0">
                  <a:solidFill>
                    <a:schemeClr val="tx1"/>
                  </a:solidFill>
                </a:rPr>
                <a:t>Several information were obtained from the Internet, but only 14 papers were eventually used in the article to drive the focus of this article.</a:t>
              </a:r>
              <a:endParaRPr lang="en-GB" sz="2000" u="none" kern="1200" dirty="0">
                <a:solidFill>
                  <a:schemeClr val="tx1"/>
                </a:solidFill>
              </a:endParaRPr>
            </a:p>
          </p:txBody>
        </p:sp>
      </p:grpSp>
      <p:grpSp>
        <p:nvGrpSpPr>
          <p:cNvPr id="25" name="Group 24"/>
          <p:cNvGrpSpPr/>
          <p:nvPr/>
        </p:nvGrpSpPr>
        <p:grpSpPr>
          <a:xfrm>
            <a:off x="7990545" y="3873830"/>
            <a:ext cx="3800430" cy="2603169"/>
            <a:chOff x="7446138" y="145603"/>
            <a:chExt cx="3800430" cy="2280258"/>
          </a:xfrm>
        </p:grpSpPr>
        <p:sp>
          <p:nvSpPr>
            <p:cNvPr id="26" name="Rounded Rectangle 25"/>
            <p:cNvSpPr/>
            <p:nvPr/>
          </p:nvSpPr>
          <p:spPr>
            <a:xfrm>
              <a:off x="7446138" y="145603"/>
              <a:ext cx="3800430" cy="2280258"/>
            </a:xfrm>
            <a:prstGeom prst="roundRect">
              <a:avLst/>
            </a:prstGeom>
            <a:solidFill>
              <a:schemeClr val="bg1">
                <a:lumMod val="9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Rounded Rectangle 4"/>
            <p:cNvSpPr/>
            <p:nvPr/>
          </p:nvSpPr>
          <p:spPr>
            <a:xfrm>
              <a:off x="7557451" y="256916"/>
              <a:ext cx="3577804" cy="20576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dirty="0" smtClean="0">
                  <a:solidFill>
                    <a:schemeClr val="tx1"/>
                  </a:solidFill>
                  <a:latin typeface="Times New Roman" pitchFamily="18" charset="0"/>
                  <a:cs typeface="Times New Roman" pitchFamily="18" charset="0"/>
                </a:rPr>
                <a:t>Method of Data </a:t>
              </a:r>
              <a:r>
                <a:rPr lang="en-US" sz="2000" b="1" dirty="0" smtClean="0">
                  <a:solidFill>
                    <a:schemeClr val="tx1"/>
                  </a:solidFill>
                  <a:latin typeface="Times New Roman" pitchFamily="18" charset="0"/>
                  <a:cs typeface="Times New Roman" pitchFamily="18" charset="0"/>
                </a:rPr>
                <a:t>Analysis: </a:t>
              </a:r>
              <a:r>
                <a:rPr lang="en-US" sz="2000" dirty="0" smtClean="0">
                  <a:solidFill>
                    <a:schemeClr val="tx1"/>
                  </a:solidFill>
                </a:rPr>
                <a:t>content analysis and thematic analysis were deployed to subject the secondary information and materials obtained to analysis, while the results were presented to better explain the research objective and questions of the </a:t>
              </a:r>
              <a:r>
                <a:rPr lang="en-US" sz="2000" dirty="0" smtClean="0">
                  <a:solidFill>
                    <a:schemeClr val="tx1"/>
                  </a:solidFill>
                </a:rPr>
                <a:t>study</a:t>
              </a:r>
              <a:endParaRPr lang="en-GB" sz="2400" kern="1200" dirty="0">
                <a:solidFill>
                  <a:schemeClr val="tx1"/>
                </a:solidFill>
              </a:endParaRPr>
            </a:p>
          </p:txBody>
        </p:sp>
      </p:grpSp>
    </p:spTree>
    <p:extLst>
      <p:ext uri="{BB962C8B-B14F-4D97-AF65-F5344CB8AC3E}">
        <p14:creationId xmlns:p14="http://schemas.microsoft.com/office/powerpoint/2010/main" xmlns="" val="5570426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929639" y="350945"/>
            <a:ext cx="10310567" cy="840447"/>
          </a:xfrm>
        </p:spPr>
        <p:txBody>
          <a:bodyPr/>
          <a:lstStyle/>
          <a:p>
            <a:r>
              <a:rPr lang="en-US" dirty="0" smtClean="0"/>
              <a:t>Outcomes</a:t>
            </a:r>
            <a:endParaRPr lang="en-US" dirty="0"/>
          </a:p>
        </p:txBody>
      </p:sp>
      <p:sp>
        <p:nvSpPr>
          <p:cNvPr id="10" name="Content Placeholder 3">
            <a:extLst>
              <a:ext uri="{FF2B5EF4-FFF2-40B4-BE49-F238E27FC236}">
                <a16:creationId xmlns:a16="http://schemas.microsoft.com/office/drawing/2014/main" xmlns="" id="{8DA7B1BC-2AED-40B5-B76C-4733FDA59EA5}"/>
              </a:ext>
            </a:extLst>
          </p:cNvPr>
          <p:cNvSpPr txBox="1">
            <a:spLocks/>
          </p:cNvSpPr>
          <p:nvPr/>
        </p:nvSpPr>
        <p:spPr>
          <a:xfrm>
            <a:off x="228600" y="1127760"/>
            <a:ext cx="11780519" cy="5334000"/>
          </a:xfrm>
          <a:prstGeom prst="rect">
            <a:avLst/>
          </a:prstGeom>
        </p:spPr>
        <p:txBody>
          <a:bodyPr>
            <a:normAutofit fontScale="3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buNone/>
            </a:pPr>
            <a:r>
              <a:rPr lang="en-US" sz="8000" b="1" dirty="0" smtClean="0"/>
              <a:t>The Ease of Business Operation in Nigeria in a VUCA </a:t>
            </a:r>
            <a:r>
              <a:rPr lang="en-US" sz="8000" b="1" dirty="0" smtClean="0"/>
              <a:t>Environment</a:t>
            </a:r>
          </a:p>
          <a:p>
            <a:r>
              <a:rPr lang="en-US" sz="6400" dirty="0" smtClean="0"/>
              <a:t>As at 2020, Nigeria was ranked 131st from global ranking in the ease of doing business, attributing this position to a score of 56.9 among 190 economies (World Bank group, 2020; </a:t>
            </a:r>
            <a:r>
              <a:rPr lang="en-US" sz="6400" dirty="0" err="1" smtClean="0">
                <a:hlinkClick r:id="rId2"/>
              </a:rPr>
              <a:t>Sasu</a:t>
            </a:r>
            <a:r>
              <a:rPr lang="en-US" sz="6400" dirty="0" smtClean="0"/>
              <a:t>, 2022). The ease of Doing Business (</a:t>
            </a:r>
            <a:r>
              <a:rPr lang="en-US" sz="6400" dirty="0" err="1" smtClean="0"/>
              <a:t>EoDB</a:t>
            </a:r>
            <a:r>
              <a:rPr lang="en-US" sz="6400" dirty="0" smtClean="0"/>
              <a:t>) in Nigeria was very high with ranking of 170.00 in 2014 and improved to 131 in 2019 from 146 in 2018 (</a:t>
            </a:r>
            <a:r>
              <a:rPr lang="en-US" sz="6400" dirty="0" smtClean="0">
                <a:hlinkClick r:id="rId3"/>
              </a:rPr>
              <a:t>World Bank</a:t>
            </a:r>
            <a:r>
              <a:rPr lang="en-US" sz="6400" dirty="0" smtClean="0"/>
              <a:t> group, 2020). </a:t>
            </a:r>
            <a:endParaRPr lang="en-US" sz="6400" dirty="0" smtClean="0"/>
          </a:p>
          <a:p>
            <a:r>
              <a:rPr lang="en-US" sz="6400" dirty="0" smtClean="0">
                <a:hlinkClick r:id="rId4" tooltip="Posts by Chisom Michael"/>
              </a:rPr>
              <a:t>Michael</a:t>
            </a:r>
            <a:r>
              <a:rPr lang="en-US" sz="6400" dirty="0" smtClean="0"/>
              <a:t> (2023) revealed that although there is an improvement in the ease of doing business in Nigeria environment but dissatisfaction still remains.  </a:t>
            </a:r>
          </a:p>
          <a:p>
            <a:r>
              <a:rPr lang="en-US" sz="6400" dirty="0" smtClean="0"/>
              <a:t>According </a:t>
            </a:r>
            <a:r>
              <a:rPr lang="en-US" sz="6400" dirty="0" smtClean="0"/>
              <a:t>to Michael (2023), the Nigeria’s top 10 states for Ease of Doing Business in 2023 are </a:t>
            </a:r>
            <a:endParaRPr lang="en-US" sz="6400" dirty="0" smtClean="0"/>
          </a:p>
          <a:p>
            <a:r>
              <a:rPr lang="en-US" sz="6400" dirty="0" err="1" smtClean="0"/>
              <a:t>Gombe</a:t>
            </a:r>
            <a:r>
              <a:rPr lang="en-US" sz="6400" dirty="0" smtClean="0"/>
              <a:t> </a:t>
            </a:r>
            <a:r>
              <a:rPr lang="en-US" sz="6400" dirty="0" smtClean="0"/>
              <a:t>with the highest of </a:t>
            </a:r>
            <a:r>
              <a:rPr lang="en-US" sz="6400" dirty="0" err="1" smtClean="0"/>
              <a:t>EoDB</a:t>
            </a:r>
            <a:r>
              <a:rPr lang="en-US" sz="6400" dirty="0" smtClean="0"/>
              <a:t> score of 7.15; </a:t>
            </a:r>
            <a:endParaRPr lang="en-US" sz="6400" dirty="0" smtClean="0"/>
          </a:p>
          <a:p>
            <a:r>
              <a:rPr lang="en-US" sz="6400" dirty="0" smtClean="0"/>
              <a:t>F</a:t>
            </a:r>
            <a:r>
              <a:rPr lang="en-US" sz="6400" dirty="0" smtClean="0"/>
              <a:t>ollowed </a:t>
            </a:r>
            <a:r>
              <a:rPr lang="en-US" sz="6400" dirty="0" smtClean="0"/>
              <a:t>by </a:t>
            </a:r>
            <a:r>
              <a:rPr lang="en-US" sz="6400" dirty="0" err="1" smtClean="0"/>
              <a:t>Jigawa</a:t>
            </a:r>
            <a:r>
              <a:rPr lang="en-US" sz="6400" dirty="0" smtClean="0"/>
              <a:t> with an </a:t>
            </a:r>
            <a:r>
              <a:rPr lang="en-US" sz="6400" dirty="0" err="1" smtClean="0"/>
              <a:t>EoDB</a:t>
            </a:r>
            <a:r>
              <a:rPr lang="en-US" sz="6400" dirty="0" smtClean="0"/>
              <a:t> score of 6.88; </a:t>
            </a:r>
            <a:endParaRPr lang="en-US" sz="6400" dirty="0" smtClean="0"/>
          </a:p>
          <a:p>
            <a:r>
              <a:rPr lang="en-US" sz="6400" dirty="0" smtClean="0"/>
              <a:t>And </a:t>
            </a:r>
            <a:r>
              <a:rPr lang="en-US" sz="6400" dirty="0" smtClean="0"/>
              <a:t>then </a:t>
            </a:r>
            <a:r>
              <a:rPr lang="en-US" sz="6400" dirty="0" err="1" smtClean="0"/>
              <a:t>Sokoto</a:t>
            </a:r>
            <a:r>
              <a:rPr lang="en-US" sz="6400" dirty="0" smtClean="0"/>
              <a:t> with an </a:t>
            </a:r>
            <a:r>
              <a:rPr lang="en-US" sz="6400" dirty="0" err="1" smtClean="0"/>
              <a:t>EoDB</a:t>
            </a:r>
            <a:r>
              <a:rPr lang="en-US" sz="6400" dirty="0" smtClean="0"/>
              <a:t> score of 6.83; </a:t>
            </a:r>
            <a:endParaRPr lang="en-US" sz="6400" dirty="0" smtClean="0"/>
          </a:p>
          <a:p>
            <a:r>
              <a:rPr lang="en-US" sz="6400" dirty="0" smtClean="0"/>
              <a:t>Followed </a:t>
            </a:r>
            <a:r>
              <a:rPr lang="en-US" sz="6400" dirty="0" smtClean="0"/>
              <a:t>by </a:t>
            </a:r>
            <a:r>
              <a:rPr lang="en-US" sz="6400" dirty="0" err="1" smtClean="0"/>
              <a:t>Kebbi</a:t>
            </a:r>
            <a:r>
              <a:rPr lang="en-US" sz="6400" dirty="0" smtClean="0"/>
              <a:t> state with an </a:t>
            </a:r>
            <a:r>
              <a:rPr lang="en-US" sz="6400" dirty="0" err="1" smtClean="0"/>
              <a:t>EoDB</a:t>
            </a:r>
            <a:r>
              <a:rPr lang="en-US" sz="6400" dirty="0" smtClean="0"/>
              <a:t> score of 6.74, </a:t>
            </a:r>
            <a:endParaRPr lang="en-US" sz="6400" dirty="0" smtClean="0"/>
          </a:p>
          <a:p>
            <a:r>
              <a:rPr lang="en-US" sz="6400" dirty="0" smtClean="0"/>
              <a:t>Followed </a:t>
            </a:r>
            <a:r>
              <a:rPr lang="en-US" sz="6400" dirty="0" smtClean="0"/>
              <a:t>by </a:t>
            </a:r>
            <a:r>
              <a:rPr lang="en-US" sz="6400" dirty="0" err="1" smtClean="0"/>
              <a:t>Katsina</a:t>
            </a:r>
            <a:r>
              <a:rPr lang="en-US" sz="6400" dirty="0" smtClean="0"/>
              <a:t> state with an </a:t>
            </a:r>
            <a:r>
              <a:rPr lang="en-US" sz="6400" dirty="0" err="1" smtClean="0"/>
              <a:t>EoDB</a:t>
            </a:r>
            <a:r>
              <a:rPr lang="en-US" sz="6400" dirty="0" smtClean="0"/>
              <a:t> score of 6.52; </a:t>
            </a:r>
            <a:r>
              <a:rPr lang="en-US" sz="6400" dirty="0" smtClean="0"/>
              <a:t> etc</a:t>
            </a:r>
          </a:p>
          <a:p>
            <a:pPr>
              <a:buNone/>
            </a:pPr>
            <a:r>
              <a:rPr lang="en-US" sz="6400" dirty="0" smtClean="0"/>
              <a:t>This </a:t>
            </a:r>
            <a:r>
              <a:rPr lang="en-US" sz="6400" dirty="0" smtClean="0"/>
              <a:t>implies that other states in the federation have a lower rate of ease of doing business which revealed that business survival in those states could be very low. However, from a general perspective, the ease of doing business in the Nigeria environment is not satisfactory due to the volatile, uncertain, complex and ambiguous business environment as revealed by </a:t>
            </a:r>
            <a:r>
              <a:rPr lang="en-US" sz="6400" dirty="0" err="1" smtClean="0"/>
              <a:t>Gumel</a:t>
            </a:r>
            <a:r>
              <a:rPr lang="en-US" sz="6400" dirty="0" smtClean="0"/>
              <a:t> (2017) and Pannell (2023).</a:t>
            </a:r>
          </a:p>
          <a:p>
            <a:endParaRPr lang="en-US" dirty="0" smtClean="0"/>
          </a:p>
        </p:txBody>
      </p:sp>
    </p:spTree>
    <p:extLst>
      <p:ext uri="{BB962C8B-B14F-4D97-AF65-F5344CB8AC3E}">
        <p14:creationId xmlns:p14="http://schemas.microsoft.com/office/powerpoint/2010/main" xmlns="" val="3412638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929639" y="350945"/>
            <a:ext cx="10310567" cy="840447"/>
          </a:xfrm>
        </p:spPr>
        <p:txBody>
          <a:bodyPr/>
          <a:lstStyle/>
          <a:p>
            <a:r>
              <a:rPr lang="en-US" dirty="0" smtClean="0"/>
              <a:t>Outcomes</a:t>
            </a:r>
            <a:endParaRPr lang="en-US" dirty="0"/>
          </a:p>
        </p:txBody>
      </p:sp>
      <p:sp>
        <p:nvSpPr>
          <p:cNvPr id="10" name="Content Placeholder 3">
            <a:extLst>
              <a:ext uri="{FF2B5EF4-FFF2-40B4-BE49-F238E27FC236}">
                <a16:creationId xmlns:a16="http://schemas.microsoft.com/office/drawing/2014/main" xmlns="" id="{8DA7B1BC-2AED-40B5-B76C-4733FDA59EA5}"/>
              </a:ext>
            </a:extLst>
          </p:cNvPr>
          <p:cNvSpPr txBox="1">
            <a:spLocks/>
          </p:cNvSpPr>
          <p:nvPr/>
        </p:nvSpPr>
        <p:spPr>
          <a:xfrm>
            <a:off x="228600" y="1127760"/>
            <a:ext cx="11780519" cy="5334000"/>
          </a:xfrm>
          <a:prstGeom prst="rect">
            <a:avLst/>
          </a:prstGeom>
        </p:spPr>
        <p:txBody>
          <a:bodyP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buNone/>
            </a:pPr>
            <a:r>
              <a:rPr lang="en-US" sz="2400" b="1" dirty="0" smtClean="0"/>
              <a:t>Business Challenges in Nigeria in a VUCA Environment</a:t>
            </a:r>
            <a:endParaRPr lang="en-US" sz="2400" dirty="0" smtClean="0"/>
          </a:p>
          <a:p>
            <a:r>
              <a:rPr lang="en-US" sz="1600" dirty="0" err="1" smtClean="0">
                <a:solidFill>
                  <a:schemeClr val="tx1"/>
                </a:solidFill>
              </a:rPr>
              <a:t>Gumel</a:t>
            </a:r>
            <a:r>
              <a:rPr lang="en-US" sz="1600" dirty="0" smtClean="0">
                <a:solidFill>
                  <a:schemeClr val="tx1"/>
                </a:solidFill>
              </a:rPr>
              <a:t> </a:t>
            </a:r>
            <a:r>
              <a:rPr lang="en-US" sz="1600" dirty="0" smtClean="0">
                <a:solidFill>
                  <a:schemeClr val="tx1"/>
                </a:solidFill>
              </a:rPr>
              <a:t>(2017</a:t>
            </a:r>
            <a:r>
              <a:rPr lang="en-US" sz="1600" dirty="0" smtClean="0">
                <a:solidFill>
                  <a:schemeClr val="tx1"/>
                </a:solidFill>
              </a:rPr>
              <a:t>) noted that </a:t>
            </a:r>
            <a:r>
              <a:rPr lang="en-US" sz="1600" dirty="0" smtClean="0">
                <a:solidFill>
                  <a:schemeClr val="tx1"/>
                </a:solidFill>
              </a:rPr>
              <a:t>several challenges are affecting the businesses in Nigeria, limiting their capacity to compete at the global level. Such challenges include poor management skills, poor record keeping competencies, poor infrastructure, poor power supply, high corruption, and </a:t>
            </a:r>
            <a:r>
              <a:rPr lang="en-US" sz="1600" dirty="0" smtClean="0">
                <a:solidFill>
                  <a:schemeClr val="tx1"/>
                </a:solidFill>
              </a:rPr>
              <a:t>others. </a:t>
            </a:r>
          </a:p>
          <a:p>
            <a:r>
              <a:rPr lang="en-US" sz="1600" dirty="0" err="1" smtClean="0">
                <a:solidFill>
                  <a:schemeClr val="tx1"/>
                </a:solidFill>
              </a:rPr>
              <a:t>Opara</a:t>
            </a:r>
            <a:r>
              <a:rPr lang="en-US" sz="1600" dirty="0" smtClean="0">
                <a:solidFill>
                  <a:schemeClr val="tx1"/>
                </a:solidFill>
              </a:rPr>
              <a:t> </a:t>
            </a:r>
            <a:r>
              <a:rPr lang="en-US" sz="1600" dirty="0" smtClean="0">
                <a:solidFill>
                  <a:schemeClr val="tx1"/>
                </a:solidFill>
              </a:rPr>
              <a:t>(2011) identified other key challenges such as poor and insufficient infrastructure, low profit, business management incompetence, lack of government support and also financial institution support. Also, Hess and Cottrell (2016) noted that financial challenges, lack of expertise, unstable economy, lack of necessary resources, and others were major challenges hampering the growth and development of businesses in Nigeria. </a:t>
            </a:r>
          </a:p>
          <a:p>
            <a:r>
              <a:rPr lang="en-US" sz="1600" dirty="0" err="1" smtClean="0">
                <a:solidFill>
                  <a:schemeClr val="tx1"/>
                </a:solidFill>
              </a:rPr>
              <a:t>Gumel</a:t>
            </a:r>
            <a:r>
              <a:rPr lang="en-US" sz="1600" dirty="0" smtClean="0">
                <a:solidFill>
                  <a:schemeClr val="tx1"/>
                </a:solidFill>
              </a:rPr>
              <a:t> (2017) categorized these into internal and external challenges. </a:t>
            </a:r>
          </a:p>
          <a:p>
            <a:r>
              <a:rPr lang="en-US" sz="1600" dirty="0" err="1" smtClean="0">
                <a:solidFill>
                  <a:schemeClr val="tx1"/>
                </a:solidFill>
              </a:rPr>
              <a:t>Akaeze</a:t>
            </a:r>
            <a:r>
              <a:rPr lang="en-US" sz="1600" dirty="0" smtClean="0">
                <a:solidFill>
                  <a:schemeClr val="tx1"/>
                </a:solidFill>
              </a:rPr>
              <a:t> and </a:t>
            </a:r>
            <a:r>
              <a:rPr lang="en-US" sz="1600" dirty="0" err="1" smtClean="0">
                <a:solidFill>
                  <a:schemeClr val="tx1"/>
                </a:solidFill>
              </a:rPr>
              <a:t>Akaeze</a:t>
            </a:r>
            <a:r>
              <a:rPr lang="en-US" sz="1600" dirty="0" smtClean="0">
                <a:solidFill>
                  <a:schemeClr val="tx1"/>
                </a:solidFill>
              </a:rPr>
              <a:t> (2017) </a:t>
            </a:r>
            <a:r>
              <a:rPr lang="en-US" sz="1600" dirty="0" smtClean="0">
                <a:solidFill>
                  <a:schemeClr val="tx1"/>
                </a:solidFill>
              </a:rPr>
              <a:t>noted </a:t>
            </a:r>
            <a:r>
              <a:rPr lang="en-US" sz="1600" dirty="0" smtClean="0">
                <a:solidFill>
                  <a:schemeClr val="tx1"/>
                </a:solidFill>
              </a:rPr>
              <a:t>that there are two major challenges that Nigeria businesses face and include government policy and capital constraints. </a:t>
            </a:r>
            <a:r>
              <a:rPr lang="en-US" sz="1600" dirty="0" smtClean="0">
                <a:solidFill>
                  <a:schemeClr val="tx1"/>
                </a:solidFill>
              </a:rPr>
              <a:t>T</a:t>
            </a:r>
          </a:p>
          <a:p>
            <a:r>
              <a:rPr lang="en-US" sz="1600" dirty="0" smtClean="0">
                <a:solidFill>
                  <a:schemeClr val="tx1"/>
                </a:solidFill>
              </a:rPr>
              <a:t>The </a:t>
            </a:r>
            <a:r>
              <a:rPr lang="en-US" sz="1600" dirty="0" smtClean="0">
                <a:solidFill>
                  <a:schemeClr val="tx1"/>
                </a:solidFill>
              </a:rPr>
              <a:t>Invoice Online Blog (2023) identified 5 major challenges affecting businesses in Nigeria, as include the lack of access to capital &amp; credit, poor power supply, poor and unstable government regulation, increasing rate of corruption and bribery, poor </a:t>
            </a:r>
            <a:r>
              <a:rPr lang="en-US" sz="1600" dirty="0" smtClean="0">
                <a:solidFill>
                  <a:schemeClr val="tx1"/>
                </a:solidFill>
                <a:hlinkClick r:id="rId2"/>
              </a:rPr>
              <a:t>business planning and strategy developmen</a:t>
            </a:r>
            <a:r>
              <a:rPr lang="en-US" sz="1600" dirty="0" smtClean="0">
                <a:solidFill>
                  <a:schemeClr val="tx1"/>
                </a:solidFill>
              </a:rPr>
              <a:t>t. </a:t>
            </a:r>
          </a:p>
          <a:p>
            <a:r>
              <a:rPr lang="en-US" sz="1600" dirty="0" smtClean="0">
                <a:solidFill>
                  <a:schemeClr val="tx1"/>
                </a:solidFill>
              </a:rPr>
              <a:t>Also, </a:t>
            </a:r>
            <a:r>
              <a:rPr lang="en-US" sz="1600" dirty="0" err="1" smtClean="0">
                <a:solidFill>
                  <a:schemeClr val="tx1"/>
                </a:solidFill>
                <a:hlinkClick r:id="rId3"/>
              </a:rPr>
              <a:t>Tunji</a:t>
            </a:r>
            <a:r>
              <a:rPr lang="en-US" sz="1600" dirty="0" smtClean="0">
                <a:solidFill>
                  <a:schemeClr val="tx1"/>
                </a:solidFill>
              </a:rPr>
              <a:t> (2024) revealed top seven business challenges identified in Nigeria, in an increasing ranking level, and they include power Supply Issues, regulatory bottlenecks, corruption, Infrastructure problem, taxation issues, insecurity, foreign exchange issues. </a:t>
            </a:r>
            <a:endParaRPr lang="en-US" sz="1600" dirty="0" smtClean="0">
              <a:solidFill>
                <a:schemeClr val="tx1"/>
              </a:solidFill>
            </a:endParaRPr>
          </a:p>
          <a:p>
            <a:r>
              <a:rPr lang="en-US" sz="1600" dirty="0" smtClean="0">
                <a:solidFill>
                  <a:schemeClr val="tx1"/>
                </a:solidFill>
              </a:rPr>
              <a:t>Putting </a:t>
            </a:r>
            <a:r>
              <a:rPr lang="en-US" sz="1600" dirty="0" smtClean="0">
                <a:solidFill>
                  <a:schemeClr val="tx1"/>
                </a:solidFill>
              </a:rPr>
              <a:t>together the findings of  </a:t>
            </a:r>
            <a:r>
              <a:rPr lang="en-US" sz="1600" dirty="0" err="1" smtClean="0">
                <a:solidFill>
                  <a:schemeClr val="tx1"/>
                </a:solidFill>
              </a:rPr>
              <a:t>Shehu</a:t>
            </a:r>
            <a:r>
              <a:rPr lang="en-US" sz="1600" dirty="0" smtClean="0">
                <a:solidFill>
                  <a:schemeClr val="tx1"/>
                </a:solidFill>
              </a:rPr>
              <a:t> et al., 2013 cited in </a:t>
            </a:r>
            <a:r>
              <a:rPr lang="en-US" sz="1600" dirty="0" err="1" smtClean="0">
                <a:solidFill>
                  <a:schemeClr val="tx1"/>
                </a:solidFill>
              </a:rPr>
              <a:t>Gumel</a:t>
            </a:r>
            <a:r>
              <a:rPr lang="en-US" sz="1600" dirty="0" smtClean="0">
                <a:solidFill>
                  <a:schemeClr val="tx1"/>
                </a:solidFill>
              </a:rPr>
              <a:t>, 2017); </a:t>
            </a:r>
            <a:r>
              <a:rPr lang="en-US" sz="1600" dirty="0" err="1" smtClean="0">
                <a:solidFill>
                  <a:schemeClr val="tx1"/>
                </a:solidFill>
              </a:rPr>
              <a:t>Opara</a:t>
            </a:r>
            <a:r>
              <a:rPr lang="en-US" sz="1600" dirty="0" smtClean="0">
                <a:solidFill>
                  <a:schemeClr val="tx1"/>
                </a:solidFill>
              </a:rPr>
              <a:t> (2011); Hess and Cottrell (2016); </a:t>
            </a:r>
            <a:r>
              <a:rPr lang="en-US" sz="1600" dirty="0" err="1" smtClean="0">
                <a:solidFill>
                  <a:schemeClr val="tx1"/>
                </a:solidFill>
              </a:rPr>
              <a:t>Gumel</a:t>
            </a:r>
            <a:r>
              <a:rPr lang="en-US" sz="1600" dirty="0" smtClean="0">
                <a:solidFill>
                  <a:schemeClr val="tx1"/>
                </a:solidFill>
              </a:rPr>
              <a:t> (2017); and </a:t>
            </a:r>
            <a:r>
              <a:rPr lang="en-US" sz="1600" dirty="0" err="1" smtClean="0">
                <a:solidFill>
                  <a:schemeClr val="tx1"/>
                </a:solidFill>
                <a:hlinkClick r:id="rId3"/>
              </a:rPr>
              <a:t>Tunji</a:t>
            </a:r>
            <a:r>
              <a:rPr lang="en-US" sz="1600" dirty="0" smtClean="0">
                <a:solidFill>
                  <a:schemeClr val="tx1"/>
                </a:solidFill>
              </a:rPr>
              <a:t> (2024) it could deduced that Nigeria businesses operate in a volatile, uncertain, complex and ambiguous (VUCA) business environment presenting several challenges that hamper the growth, performance, competitiveness and the sustainability of the businesses in the long run</a:t>
            </a:r>
          </a:p>
          <a:p>
            <a:endParaRPr lang="en-US" dirty="0" smtClean="0"/>
          </a:p>
        </p:txBody>
      </p:sp>
    </p:spTree>
    <p:extLst>
      <p:ext uri="{BB962C8B-B14F-4D97-AF65-F5344CB8AC3E}">
        <p14:creationId xmlns:p14="http://schemas.microsoft.com/office/powerpoint/2010/main" xmlns="" val="34126386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929639" y="91865"/>
            <a:ext cx="10310567" cy="840447"/>
          </a:xfrm>
        </p:spPr>
        <p:txBody>
          <a:bodyPr/>
          <a:lstStyle/>
          <a:p>
            <a:r>
              <a:rPr lang="en-US" dirty="0" smtClean="0"/>
              <a:t>Outcomes</a:t>
            </a:r>
            <a:endParaRPr lang="en-US" dirty="0"/>
          </a:p>
        </p:txBody>
      </p:sp>
      <p:sp>
        <p:nvSpPr>
          <p:cNvPr id="10" name="Content Placeholder 3">
            <a:extLst>
              <a:ext uri="{FF2B5EF4-FFF2-40B4-BE49-F238E27FC236}">
                <a16:creationId xmlns:a16="http://schemas.microsoft.com/office/drawing/2014/main" xmlns="" id="{8DA7B1BC-2AED-40B5-B76C-4733FDA59EA5}"/>
              </a:ext>
            </a:extLst>
          </p:cNvPr>
          <p:cNvSpPr txBox="1">
            <a:spLocks/>
          </p:cNvSpPr>
          <p:nvPr/>
        </p:nvSpPr>
        <p:spPr>
          <a:xfrm>
            <a:off x="228600" y="777240"/>
            <a:ext cx="11780519" cy="5989320"/>
          </a:xfrm>
          <a:prstGeom prst="rect">
            <a:avLst/>
          </a:prstGeom>
        </p:spPr>
        <p:txBody>
          <a:bodyPr>
            <a:normAutofit fontScale="250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buNone/>
            </a:pPr>
            <a:r>
              <a:rPr lang="en-US" sz="12800" b="1" dirty="0" smtClean="0"/>
              <a:t>Business Survival Strategies in Nigeria in a VUCA Environment </a:t>
            </a:r>
            <a:endParaRPr lang="en-US" sz="12800" b="1" dirty="0" smtClean="0"/>
          </a:p>
          <a:p>
            <a:pPr algn="just"/>
            <a:r>
              <a:rPr lang="en-US" sz="8000" dirty="0" err="1" smtClean="0">
                <a:solidFill>
                  <a:schemeClr val="tx1"/>
                </a:solidFill>
              </a:rPr>
              <a:t>Akaeze</a:t>
            </a:r>
            <a:r>
              <a:rPr lang="en-US" sz="8000" dirty="0" smtClean="0">
                <a:solidFill>
                  <a:schemeClr val="tx1"/>
                </a:solidFill>
              </a:rPr>
              <a:t> and </a:t>
            </a:r>
            <a:r>
              <a:rPr lang="en-US" sz="8000" dirty="0" err="1" smtClean="0">
                <a:solidFill>
                  <a:schemeClr val="tx1"/>
                </a:solidFill>
              </a:rPr>
              <a:t>Akaeze</a:t>
            </a:r>
            <a:r>
              <a:rPr lang="en-US" sz="8000" dirty="0" smtClean="0">
                <a:solidFill>
                  <a:schemeClr val="tx1"/>
                </a:solidFill>
              </a:rPr>
              <a:t> (2017) </a:t>
            </a:r>
            <a:r>
              <a:rPr lang="en-US" sz="8000" dirty="0" smtClean="0">
                <a:solidFill>
                  <a:schemeClr val="tx1"/>
                </a:solidFill>
              </a:rPr>
              <a:t>noted that businesses </a:t>
            </a:r>
            <a:r>
              <a:rPr lang="en-US" sz="8000" dirty="0" smtClean="0">
                <a:solidFill>
                  <a:schemeClr val="tx1"/>
                </a:solidFill>
              </a:rPr>
              <a:t>in Nigeria use cost efficiency, informal crediting, and aggressive marketing as major business strategies to run their operation in the poor and bad business environment</a:t>
            </a:r>
            <a:r>
              <a:rPr lang="en-US" sz="8000" dirty="0" smtClean="0">
                <a:solidFill>
                  <a:schemeClr val="tx1"/>
                </a:solidFill>
              </a:rPr>
              <a:t>.</a:t>
            </a:r>
          </a:p>
          <a:p>
            <a:pPr algn="just"/>
            <a:r>
              <a:rPr lang="en-US" sz="8000" dirty="0" err="1" smtClean="0">
                <a:solidFill>
                  <a:schemeClr val="tx1"/>
                </a:solidFill>
              </a:rPr>
              <a:t>Akinso</a:t>
            </a:r>
            <a:r>
              <a:rPr lang="en-US" sz="8000" dirty="0" smtClean="0">
                <a:solidFill>
                  <a:schemeClr val="tx1"/>
                </a:solidFill>
              </a:rPr>
              <a:t>, (2018) </a:t>
            </a:r>
            <a:r>
              <a:rPr lang="en-US" sz="8000" dirty="0" smtClean="0">
                <a:solidFill>
                  <a:schemeClr val="tx1"/>
                </a:solidFill>
              </a:rPr>
              <a:t>identified </a:t>
            </a:r>
            <a:r>
              <a:rPr lang="en-US" sz="8000" dirty="0" smtClean="0">
                <a:solidFill>
                  <a:schemeClr val="tx1"/>
                </a:solidFill>
              </a:rPr>
              <a:t>five major types of thematic areas on business survival strategies and include providing education and training to equip management team members, effective strategies for business profitability, using flexible financial strategy, market positioning and efficient deployment and use of infrastructure.  </a:t>
            </a:r>
            <a:endParaRPr lang="en-US" sz="8000" dirty="0" smtClean="0">
              <a:solidFill>
                <a:schemeClr val="tx1"/>
              </a:solidFill>
            </a:endParaRPr>
          </a:p>
          <a:p>
            <a:pPr algn="just"/>
            <a:r>
              <a:rPr lang="en-US" sz="8000" dirty="0" smtClean="0">
                <a:solidFill>
                  <a:schemeClr val="tx1"/>
                </a:solidFill>
              </a:rPr>
              <a:t>Also</a:t>
            </a:r>
            <a:r>
              <a:rPr lang="en-US" sz="8000" dirty="0" smtClean="0">
                <a:solidFill>
                  <a:schemeClr val="tx1"/>
                </a:solidFill>
              </a:rPr>
              <a:t>, </a:t>
            </a:r>
            <a:r>
              <a:rPr lang="en-US" sz="8000" dirty="0" err="1" smtClean="0">
                <a:solidFill>
                  <a:schemeClr val="tx1"/>
                </a:solidFill>
              </a:rPr>
              <a:t>Brodie</a:t>
            </a:r>
            <a:r>
              <a:rPr lang="en-US" sz="8000" dirty="0" smtClean="0">
                <a:solidFill>
                  <a:schemeClr val="tx1"/>
                </a:solidFill>
              </a:rPr>
              <a:t>-Mends (2022) </a:t>
            </a:r>
            <a:r>
              <a:rPr lang="en-US" sz="8000" dirty="0" smtClean="0">
                <a:solidFill>
                  <a:schemeClr val="tx1"/>
                </a:solidFill>
              </a:rPr>
              <a:t>identified </a:t>
            </a:r>
            <a:r>
              <a:rPr lang="en-US" sz="8000" dirty="0" smtClean="0">
                <a:solidFill>
                  <a:schemeClr val="tx1"/>
                </a:solidFill>
              </a:rPr>
              <a:t>the various survival mechanisms into five which are enhancing the business owners’ skills and knowledge, use of effective marketing, providing an excellent customer service, ensuring sales record and inventory, enhancing the propensity for employee retention. </a:t>
            </a:r>
            <a:endParaRPr lang="en-US" sz="8000" dirty="0" smtClean="0">
              <a:solidFill>
                <a:schemeClr val="tx1"/>
              </a:solidFill>
            </a:endParaRPr>
          </a:p>
          <a:p>
            <a:pPr algn="just"/>
            <a:r>
              <a:rPr lang="en-US" sz="8000" dirty="0" err="1" smtClean="0">
                <a:solidFill>
                  <a:schemeClr val="tx1"/>
                </a:solidFill>
              </a:rPr>
              <a:t>Akintan</a:t>
            </a:r>
            <a:r>
              <a:rPr lang="en-US" sz="8000" dirty="0" smtClean="0">
                <a:solidFill>
                  <a:schemeClr val="tx1"/>
                </a:solidFill>
              </a:rPr>
              <a:t> </a:t>
            </a:r>
            <a:r>
              <a:rPr lang="en-US" sz="8000" dirty="0" smtClean="0">
                <a:solidFill>
                  <a:schemeClr val="tx1"/>
                </a:solidFill>
              </a:rPr>
              <a:t>&amp; </a:t>
            </a:r>
            <a:r>
              <a:rPr lang="en-US" sz="8000" dirty="0" err="1" smtClean="0">
                <a:solidFill>
                  <a:schemeClr val="tx1"/>
                </a:solidFill>
              </a:rPr>
              <a:t>Dabiri</a:t>
            </a:r>
            <a:r>
              <a:rPr lang="en-US" sz="8000" dirty="0" smtClean="0">
                <a:solidFill>
                  <a:schemeClr val="tx1"/>
                </a:solidFill>
              </a:rPr>
              <a:t> (</a:t>
            </a:r>
            <a:r>
              <a:rPr lang="en-US" sz="8000" dirty="0" smtClean="0">
                <a:solidFill>
                  <a:schemeClr val="tx1"/>
                </a:solidFill>
              </a:rPr>
              <a:t>2023 </a:t>
            </a:r>
            <a:r>
              <a:rPr lang="en-US" sz="8000" dirty="0" smtClean="0">
                <a:solidFill>
                  <a:schemeClr val="tx1"/>
                </a:solidFill>
              </a:rPr>
              <a:t>identified product quality strategy, service strategy, pricing strategy and income diversification strategy as major business survival strategies among businesses in </a:t>
            </a:r>
            <a:r>
              <a:rPr lang="en-US" sz="8000" dirty="0" err="1" smtClean="0">
                <a:solidFill>
                  <a:schemeClr val="tx1"/>
                </a:solidFill>
              </a:rPr>
              <a:t>Ogun</a:t>
            </a:r>
            <a:r>
              <a:rPr lang="en-US" sz="8000" dirty="0" smtClean="0">
                <a:solidFill>
                  <a:schemeClr val="tx1"/>
                </a:solidFill>
              </a:rPr>
              <a:t> State Senatorial Districts, Nigeria. </a:t>
            </a:r>
          </a:p>
          <a:p>
            <a:pPr algn="just"/>
            <a:r>
              <a:rPr lang="en-US" sz="8000" dirty="0" smtClean="0">
                <a:solidFill>
                  <a:schemeClr val="tx1"/>
                </a:solidFill>
              </a:rPr>
              <a:t>This </a:t>
            </a:r>
            <a:r>
              <a:rPr lang="en-US" sz="8000" dirty="0" smtClean="0">
                <a:solidFill>
                  <a:schemeClr val="tx1"/>
                </a:solidFill>
              </a:rPr>
              <a:t>revealed </a:t>
            </a:r>
            <a:r>
              <a:rPr lang="en-US" sz="8000" dirty="0" smtClean="0">
                <a:solidFill>
                  <a:schemeClr val="tx1"/>
                </a:solidFill>
              </a:rPr>
              <a:t>that Nigeria businesses deploy and use several range of business strategies for business survival towards being able to cushion the several challenges hampering business growth and development in the VUCA Nigeria environment. These business survival strategies include cost efficiency, informal crediting, aggressive marketing, provision of education and training to equip management team members, effective strategies for business profitability, using flexible financial strategy, market positioning, efficient deployment and use of infrastructure, enhancing the business owners’ skills and knowledge, use of effective marketing system, and providing an excellent customer service. Others include ensuring sales record and inventory, enhancing the propensity for employee retention, product quality strategy, service strategy, pricing strategy and income diversification strategy . </a:t>
            </a:r>
          </a:p>
          <a:p>
            <a:endParaRPr lang="en-US" dirty="0" smtClean="0"/>
          </a:p>
        </p:txBody>
      </p:sp>
    </p:spTree>
    <p:extLst>
      <p:ext uri="{BB962C8B-B14F-4D97-AF65-F5344CB8AC3E}">
        <p14:creationId xmlns:p14="http://schemas.microsoft.com/office/powerpoint/2010/main" xmlns="" val="34126386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929639" y="91865"/>
            <a:ext cx="10310567" cy="840447"/>
          </a:xfrm>
        </p:spPr>
        <p:txBody>
          <a:bodyPr/>
          <a:lstStyle/>
          <a:p>
            <a:r>
              <a:rPr lang="en-US" dirty="0" smtClean="0"/>
              <a:t>Outcomes</a:t>
            </a:r>
            <a:endParaRPr lang="en-US" dirty="0"/>
          </a:p>
        </p:txBody>
      </p:sp>
      <p:sp>
        <p:nvSpPr>
          <p:cNvPr id="10" name="Content Placeholder 3">
            <a:extLst>
              <a:ext uri="{FF2B5EF4-FFF2-40B4-BE49-F238E27FC236}">
                <a16:creationId xmlns:a16="http://schemas.microsoft.com/office/drawing/2014/main" xmlns="" id="{8DA7B1BC-2AED-40B5-B76C-4733FDA59EA5}"/>
              </a:ext>
            </a:extLst>
          </p:cNvPr>
          <p:cNvSpPr txBox="1">
            <a:spLocks/>
          </p:cNvSpPr>
          <p:nvPr/>
        </p:nvSpPr>
        <p:spPr>
          <a:xfrm>
            <a:off x="228600" y="777240"/>
            <a:ext cx="11780519" cy="5989320"/>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buNone/>
            </a:pPr>
            <a:r>
              <a:rPr lang="en-US" sz="2400" b="1" dirty="0" smtClean="0"/>
              <a:t>Effects </a:t>
            </a:r>
            <a:r>
              <a:rPr lang="en-US" sz="2400" b="1" dirty="0" smtClean="0"/>
              <a:t>of the Business Survival Strategies on Nigeria Business in a VUCA Environment</a:t>
            </a:r>
            <a:endParaRPr lang="en-US" sz="2400" dirty="0" smtClean="0"/>
          </a:p>
          <a:p>
            <a:r>
              <a:rPr lang="en-US" sz="1800" dirty="0" err="1" smtClean="0"/>
              <a:t>Wen</a:t>
            </a:r>
            <a:r>
              <a:rPr lang="en-US" sz="1800" dirty="0" smtClean="0"/>
              <a:t>-Long, </a:t>
            </a:r>
            <a:r>
              <a:rPr lang="en-US" sz="1800" dirty="0" err="1" smtClean="0"/>
              <a:t>Wen</a:t>
            </a:r>
            <a:r>
              <a:rPr lang="en-US" sz="1800" dirty="0" smtClean="0"/>
              <a:t> </a:t>
            </a:r>
            <a:r>
              <a:rPr lang="en-US" sz="1800" dirty="0" err="1" smtClean="0"/>
              <a:t>Guu</a:t>
            </a:r>
            <a:r>
              <a:rPr lang="en-US" sz="1800" dirty="0" smtClean="0"/>
              <a:t>, &amp; Chiang (2014) and </a:t>
            </a:r>
            <a:r>
              <a:rPr lang="en-US" sz="1800" dirty="0" err="1" smtClean="0"/>
              <a:t>Akinso</a:t>
            </a:r>
            <a:r>
              <a:rPr lang="en-US" sz="1800" dirty="0" smtClean="0"/>
              <a:t>, (</a:t>
            </a:r>
            <a:r>
              <a:rPr lang="en-US" sz="1800" dirty="0" smtClean="0"/>
              <a:t>2018) Business strategies </a:t>
            </a:r>
            <a:r>
              <a:rPr lang="en-US" sz="1800" dirty="0" smtClean="0"/>
              <a:t>pose significant effect on business productivity, competitiveness and sustainability in the long run. </a:t>
            </a:r>
            <a:endParaRPr lang="en-US" sz="1800" dirty="0" smtClean="0"/>
          </a:p>
          <a:p>
            <a:r>
              <a:rPr lang="en-US" sz="1800" dirty="0" smtClean="0"/>
              <a:t>Also</a:t>
            </a:r>
            <a:r>
              <a:rPr lang="en-US" sz="1800" dirty="0" smtClean="0"/>
              <a:t>, </a:t>
            </a:r>
            <a:r>
              <a:rPr lang="en-US" sz="1800" dirty="0" err="1" smtClean="0"/>
              <a:t>Brodie</a:t>
            </a:r>
            <a:r>
              <a:rPr lang="en-US" sz="1800" dirty="0" smtClean="0"/>
              <a:t>-Mends (2022) noted that </a:t>
            </a:r>
            <a:r>
              <a:rPr lang="en-US" sz="1800" dirty="0" smtClean="0"/>
              <a:t>business strategies do </a:t>
            </a:r>
            <a:r>
              <a:rPr lang="en-US" sz="1800" dirty="0" smtClean="0"/>
              <a:t>create a significant resonance on the business outcomes in the long run when effectively used at the right proportion and in the right places and time. </a:t>
            </a:r>
          </a:p>
          <a:p>
            <a:r>
              <a:rPr lang="en-US" sz="1800" dirty="0" smtClean="0"/>
              <a:t>Also,</a:t>
            </a:r>
            <a:r>
              <a:rPr lang="en-US" sz="1800" b="1" dirty="0" smtClean="0"/>
              <a:t> </a:t>
            </a:r>
            <a:r>
              <a:rPr lang="en-US" sz="1800" dirty="0" err="1" smtClean="0"/>
              <a:t>Akintan</a:t>
            </a:r>
            <a:r>
              <a:rPr lang="en-US" sz="1800" dirty="0" smtClean="0"/>
              <a:t> &amp; </a:t>
            </a:r>
            <a:r>
              <a:rPr lang="en-US" sz="1800" dirty="0" err="1" smtClean="0"/>
              <a:t>Dabiri</a:t>
            </a:r>
            <a:r>
              <a:rPr lang="en-US" sz="1800" dirty="0" smtClean="0"/>
              <a:t> (2023) noted that several business survival strategies deployed by Nigeria business owners such as product quality strategy, service strategy, pricing strategy and income diversification strategy help enhance the propensity of businesses in Nigeria to increase their productivity, which could pose significant influence on their competitive advantages and also on the sustainability of their businesses, particularly in the Nigeria VUCA business environment.</a:t>
            </a:r>
          </a:p>
          <a:p>
            <a:r>
              <a:rPr lang="en-US" sz="1800" dirty="0" smtClean="0"/>
              <a:t>Hence, the deployment and use of survival business strategies by business in Nigeria, particularly to cushion the wide range of challenges in the volatile, uncertain, complex and ambiguous business environment as stated by </a:t>
            </a:r>
            <a:r>
              <a:rPr lang="en-US" sz="1800" dirty="0" err="1" smtClean="0"/>
              <a:t>Gumel</a:t>
            </a:r>
            <a:r>
              <a:rPr lang="en-US" sz="1800" dirty="0" smtClean="0"/>
              <a:t> (2017) and Pannell (2023) yielded </a:t>
            </a:r>
            <a:r>
              <a:rPr lang="en-US" sz="1800" dirty="0" smtClean="0"/>
              <a:t>much outcome and enhance the propensity of Nigeria businesses to be able to cushion their various challenges and also increase the likelihood of business success, productivity, competitive advantage and sustainability in the long run. </a:t>
            </a:r>
            <a:endParaRPr lang="en-US" sz="1800" dirty="0" smtClean="0"/>
          </a:p>
          <a:p>
            <a:r>
              <a:rPr lang="en-US" sz="1800" dirty="0" smtClean="0"/>
              <a:t>This </a:t>
            </a:r>
            <a:r>
              <a:rPr lang="en-US" sz="1800" dirty="0" smtClean="0"/>
              <a:t>makes the deployment and use of survival business strategies to be very germane for Nigeria businesses, particularly when one considers the VUCA business environment in Nigeria. This could also reveal that businesses that do not deploy such survival business strategies may either fail or experience reduced performance which could affect their growth and development in the long run.  </a:t>
            </a:r>
          </a:p>
          <a:p>
            <a:endParaRPr lang="en-US" sz="5400" dirty="0" smtClean="0"/>
          </a:p>
        </p:txBody>
      </p:sp>
    </p:spTree>
    <p:extLst>
      <p:ext uri="{BB962C8B-B14F-4D97-AF65-F5344CB8AC3E}">
        <p14:creationId xmlns:p14="http://schemas.microsoft.com/office/powerpoint/2010/main" xmlns="" val="3412638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929639" y="-75775"/>
            <a:ext cx="10310567" cy="840447"/>
          </a:xfrm>
        </p:spPr>
        <p:txBody>
          <a:bodyPr/>
          <a:lstStyle/>
          <a:p>
            <a:r>
              <a:rPr lang="en-US" dirty="0" smtClean="0"/>
              <a:t>Conclusion</a:t>
            </a:r>
            <a:endParaRPr lang="en-US" dirty="0"/>
          </a:p>
        </p:txBody>
      </p:sp>
      <p:sp>
        <p:nvSpPr>
          <p:cNvPr id="10" name="Content Placeholder 3">
            <a:extLst>
              <a:ext uri="{FF2B5EF4-FFF2-40B4-BE49-F238E27FC236}">
                <a16:creationId xmlns:a16="http://schemas.microsoft.com/office/drawing/2014/main" xmlns="" id="{8DA7B1BC-2AED-40B5-B76C-4733FDA59EA5}"/>
              </a:ext>
            </a:extLst>
          </p:cNvPr>
          <p:cNvSpPr txBox="1">
            <a:spLocks/>
          </p:cNvSpPr>
          <p:nvPr/>
        </p:nvSpPr>
        <p:spPr>
          <a:xfrm>
            <a:off x="228600" y="777240"/>
            <a:ext cx="11780519" cy="5989320"/>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buNone/>
            </a:pPr>
            <a:endParaRPr lang="en-US" sz="5400" dirty="0" smtClean="0"/>
          </a:p>
        </p:txBody>
      </p:sp>
      <p:sp>
        <p:nvSpPr>
          <p:cNvPr id="25601" name="Rectangle 1"/>
          <p:cNvSpPr>
            <a:spLocks noChangeArrowheads="1"/>
          </p:cNvSpPr>
          <p:nvPr/>
        </p:nvSpPr>
        <p:spPr bwMode="auto">
          <a:xfrm>
            <a:off x="182881" y="562824"/>
            <a:ext cx="11756864"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This study investigated the various business survival strategies deployed by businesses in Nigeria with a focus on the VUCA environment using a systematic scoping review method.  </a:t>
            </a:r>
          </a:p>
          <a:p>
            <a:pPr lvl="0" algn="just" fontAlgn="base">
              <a:spcBef>
                <a:spcPct val="0"/>
              </a:spcBef>
              <a:spcAft>
                <a:spcPct val="0"/>
              </a:spcAft>
            </a:pPr>
            <a:r>
              <a:rPr lang="en-US" sz="2400" dirty="0" smtClean="0"/>
              <a:t>→ </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outcome of the study revealed that Nigeria businesses are exposed to wide ranges of challenges which hamper their productivity and development. </a:t>
            </a:r>
          </a:p>
          <a:p>
            <a:pPr lvl="0" algn="just" fontAlgn="base">
              <a:spcBef>
                <a:spcPct val="0"/>
              </a:spcBef>
              <a:spcAft>
                <a:spcPct val="0"/>
              </a:spcAft>
            </a:pPr>
            <a:r>
              <a:rPr lang="en-US" sz="2400" dirty="0" smtClean="0"/>
              <a:t>→ </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However, in order to stay in business, the owners, and managers deploy several survival business strategies to help cushion these various challenges and also increase their likelihood to increase the performance, competitive advantage and sustainability, particularly with respect to globalization effect even within the volatile, uncertain, complex and ambiguous business environment. </a:t>
            </a:r>
          </a:p>
          <a:p>
            <a:pPr lvl="0" algn="just" fontAlgn="base">
              <a:spcBef>
                <a:spcPct val="0"/>
              </a:spcBef>
              <a:spcAft>
                <a:spcPct val="0"/>
              </a:spcAft>
            </a:pPr>
            <a:r>
              <a:rPr lang="en-US" sz="2400" dirty="0" smtClean="0"/>
              <a:t>→ </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These survival business strategies are noted to create significant resonance on the business performance, competitive advantage and sustainability hence, guaranteeing the continuity and sustainability of these businesses in Nigeria. </a:t>
            </a:r>
          </a:p>
          <a:p>
            <a:pPr lvl="0" algn="just" fontAlgn="base">
              <a:spcBef>
                <a:spcPct val="0"/>
              </a:spcBef>
              <a:spcAft>
                <a:spcPct val="0"/>
              </a:spcAft>
            </a:pPr>
            <a:r>
              <a:rPr lang="en-US" sz="2400" dirty="0" smtClean="0"/>
              <a:t>→ </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However, businesses that do not deploy such survival business strategies may either fail or experience reduced performance which could affect their growth and development in the long run.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4126386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a:xfrm>
            <a:off x="929639" y="-75775"/>
            <a:ext cx="10310567" cy="840447"/>
          </a:xfrm>
        </p:spPr>
        <p:txBody>
          <a:bodyPr/>
          <a:lstStyle/>
          <a:p>
            <a:r>
              <a:rPr lang="en-US" dirty="0" err="1" smtClean="0"/>
              <a:t>Recommnedations</a:t>
            </a:r>
            <a:r>
              <a:rPr lang="en-US" dirty="0" smtClean="0"/>
              <a:t> </a:t>
            </a:r>
            <a:endParaRPr lang="en-US" dirty="0"/>
          </a:p>
        </p:txBody>
      </p:sp>
      <p:sp>
        <p:nvSpPr>
          <p:cNvPr id="10" name="Content Placeholder 3">
            <a:extLst>
              <a:ext uri="{FF2B5EF4-FFF2-40B4-BE49-F238E27FC236}">
                <a16:creationId xmlns:a16="http://schemas.microsoft.com/office/drawing/2014/main" xmlns="" id="{8DA7B1BC-2AED-40B5-B76C-4733FDA59EA5}"/>
              </a:ext>
            </a:extLst>
          </p:cNvPr>
          <p:cNvSpPr txBox="1">
            <a:spLocks/>
          </p:cNvSpPr>
          <p:nvPr/>
        </p:nvSpPr>
        <p:spPr>
          <a:xfrm>
            <a:off x="228600" y="777240"/>
            <a:ext cx="11780519" cy="5989320"/>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buNone/>
            </a:pPr>
            <a:endParaRPr lang="en-US" sz="5400" dirty="0" smtClean="0"/>
          </a:p>
        </p:txBody>
      </p:sp>
      <p:sp>
        <p:nvSpPr>
          <p:cNvPr id="25601" name="Rectangle 1"/>
          <p:cNvSpPr>
            <a:spLocks noChangeArrowheads="1"/>
          </p:cNvSpPr>
          <p:nvPr/>
        </p:nvSpPr>
        <p:spPr bwMode="auto">
          <a:xfrm>
            <a:off x="121920" y="471384"/>
            <a:ext cx="11939745"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2100" dirty="0" smtClean="0"/>
              <a:t>From the study, various recommendations were made and include:</a:t>
            </a:r>
          </a:p>
          <a:p>
            <a:pPr lvl="0" algn="just"/>
            <a:r>
              <a:rPr lang="en-US" sz="2100" dirty="0" smtClean="0"/>
              <a:t>→ </a:t>
            </a:r>
            <a:r>
              <a:rPr lang="en-US" sz="2100" dirty="0" smtClean="0"/>
              <a:t>The </a:t>
            </a:r>
            <a:r>
              <a:rPr lang="en-US" sz="2100" dirty="0" smtClean="0"/>
              <a:t>Nigerian government should intervene in providing support to Nigeria businesses towards enhancing their propensity to be able to cushion the various challenges they face. Such supports could cut across provision of financial aid, workshop to provide training for skills acquisition and development, a better business environment, among others. </a:t>
            </a:r>
            <a:endParaRPr lang="en-US" sz="2100" dirty="0" smtClean="0"/>
          </a:p>
          <a:p>
            <a:pPr lvl="0" algn="just"/>
            <a:endParaRPr lang="en-US" sz="2100" dirty="0" smtClean="0"/>
          </a:p>
          <a:p>
            <a:pPr lvl="0" algn="just"/>
            <a:r>
              <a:rPr lang="en-US" sz="2100" dirty="0" smtClean="0"/>
              <a:t>→ </a:t>
            </a:r>
            <a:r>
              <a:rPr lang="en-US" sz="2100" dirty="0" smtClean="0"/>
              <a:t>Also</a:t>
            </a:r>
            <a:r>
              <a:rPr lang="en-US" sz="2100" dirty="0" smtClean="0"/>
              <a:t>, stakeholders such as policy makers, international organizations, and local organizations, and others could also come to play in providing supports to Nigerian businesses in organizing workshop and training on the various survival business strategies that could assist business owners, managers, and others survive in the face of VUCA business environment and also the various challenges that affect their business productivity and sustainability.</a:t>
            </a:r>
          </a:p>
          <a:p>
            <a:pPr lvl="0" algn="just"/>
            <a:endParaRPr lang="en-US" sz="2100" dirty="0" smtClean="0"/>
          </a:p>
          <a:p>
            <a:pPr lvl="0" algn="just"/>
            <a:r>
              <a:rPr lang="en-US" sz="2100" dirty="0" smtClean="0"/>
              <a:t>→ The </a:t>
            </a:r>
            <a:r>
              <a:rPr lang="en-US" sz="2100" dirty="0" smtClean="0"/>
              <a:t>Nigerian government should also </a:t>
            </a:r>
            <a:r>
              <a:rPr lang="en-US" sz="2100" dirty="0" err="1" smtClean="0"/>
              <a:t>endeavour</a:t>
            </a:r>
            <a:r>
              <a:rPr lang="en-US" sz="2100" dirty="0" smtClean="0"/>
              <a:t> to raise the Nigeria economy in such a way that could cushion the volatile, uncertain, complex and ambiguous business environment towards making the Nigeria business environment palatable for business growth, productivity, competitiveness, development and sustainability. </a:t>
            </a:r>
          </a:p>
          <a:p>
            <a:pPr algn="just"/>
            <a:endParaRPr lang="en-US" sz="2100" dirty="0" smtClean="0"/>
          </a:p>
          <a:p>
            <a:pPr algn="just"/>
            <a:r>
              <a:rPr lang="en-US" sz="2100" dirty="0" smtClean="0"/>
              <a:t>→ In </a:t>
            </a:r>
            <a:r>
              <a:rPr lang="en-US" sz="2100" dirty="0" smtClean="0"/>
              <a:t>addition, Nigeria business owners should learn to deploy the several survival business strategies towards raising their propensity of business growth, productivity, competitiveness, development and sustainability in the long run.</a:t>
            </a:r>
            <a:endParaRPr kumimoji="0" lang="en-US" sz="2100" b="0" i="0" u="none" strike="noStrike" cap="none" normalizeH="0" baseline="0" dirty="0" smtClean="0">
              <a:ln>
                <a:noFill/>
              </a:ln>
              <a:effectLst/>
              <a:latin typeface="Arial" pitchFamily="34" charset="0"/>
              <a:cs typeface="Arial" pitchFamily="34" charset="0"/>
            </a:endParaRPr>
          </a:p>
        </p:txBody>
      </p:sp>
    </p:spTree>
    <p:extLst>
      <p:ext uri="{BB962C8B-B14F-4D97-AF65-F5344CB8AC3E}">
        <p14:creationId xmlns:p14="http://schemas.microsoft.com/office/powerpoint/2010/main" xmlns="" val="34126386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68EA9B-F152-6145-8D73-C477B9298CEF}"/>
              </a:ext>
            </a:extLst>
          </p:cNvPr>
          <p:cNvSpPr>
            <a:spLocks noGrp="1"/>
          </p:cNvSpPr>
          <p:nvPr>
            <p:ph type="title"/>
          </p:nvPr>
        </p:nvSpPr>
        <p:spPr/>
        <p:txBody>
          <a:bodyPr/>
          <a:lstStyle/>
          <a:p>
            <a:r>
              <a:rPr lang="en-US" dirty="0" smtClean="0"/>
              <a:t>References</a:t>
            </a:r>
            <a:endParaRPr lang="en-US" dirty="0"/>
          </a:p>
        </p:txBody>
      </p:sp>
      <p:sp>
        <p:nvSpPr>
          <p:cNvPr id="10" name="Content Placeholder 3">
            <a:extLst>
              <a:ext uri="{FF2B5EF4-FFF2-40B4-BE49-F238E27FC236}">
                <a16:creationId xmlns:a16="http://schemas.microsoft.com/office/drawing/2014/main" xmlns="" id="{8DA7B1BC-2AED-40B5-B76C-4733FDA59EA5}"/>
              </a:ext>
            </a:extLst>
          </p:cNvPr>
          <p:cNvSpPr txBox="1">
            <a:spLocks/>
          </p:cNvSpPr>
          <p:nvPr/>
        </p:nvSpPr>
        <p:spPr>
          <a:xfrm>
            <a:off x="441961" y="1127760"/>
            <a:ext cx="11231880" cy="5334000"/>
          </a:xfrm>
          <a:prstGeom prst="rect">
            <a:avLst/>
          </a:prstGeom>
        </p:spPr>
        <p:txBody>
          <a:bodyPr>
            <a:normAutofit fontScale="85000"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GB" dirty="0">
                <a:solidFill>
                  <a:schemeClr val="tx1"/>
                </a:solidFill>
              </a:rPr>
              <a:t> </a:t>
            </a:r>
            <a:r>
              <a:rPr lang="en-US" dirty="0" err="1" smtClean="0"/>
              <a:t>Abdullahi</a:t>
            </a:r>
            <a:r>
              <a:rPr lang="en-US" dirty="0" smtClean="0"/>
              <a:t> M.S., </a:t>
            </a:r>
            <a:r>
              <a:rPr lang="en-US" dirty="0" err="1" smtClean="0"/>
              <a:t>Jakada</a:t>
            </a:r>
            <a:r>
              <a:rPr lang="en-US" dirty="0" smtClean="0"/>
              <a:t> B.A., &amp; </a:t>
            </a:r>
            <a:r>
              <a:rPr lang="en-US" dirty="0" err="1" smtClean="0"/>
              <a:t>Kabir</a:t>
            </a:r>
            <a:r>
              <a:rPr lang="en-US" dirty="0" smtClean="0"/>
              <a:t> S. (2015), Challenges Affecting The Performance of Small and Medium Scale Enterprises (SMEs) in Nigeria, Journal of Technology Management and </a:t>
            </a:r>
            <a:r>
              <a:rPr lang="en-US" dirty="0" err="1" smtClean="0"/>
              <a:t>Technopreneurship</a:t>
            </a:r>
            <a:r>
              <a:rPr lang="en-US" dirty="0" smtClean="0"/>
              <a:t> 3(1), 51-73, </a:t>
            </a:r>
            <a:r>
              <a:rPr lang="en-US" dirty="0" smtClean="0">
                <a:hlinkClick r:id="rId2"/>
              </a:rPr>
              <a:t>https://core.ac.uk/download/pdf/229280046.pdf</a:t>
            </a:r>
            <a:endParaRPr lang="en-US" dirty="0" smtClean="0"/>
          </a:p>
          <a:p>
            <a:r>
              <a:rPr lang="en-US" dirty="0" smtClean="0"/>
              <a:t>Africa Financial Services Investment Conference (2024), Challenges Faced by Companies in Nigeria, https://www.afsic.net/challenges-faced-by-companies-in-nigeria/</a:t>
            </a:r>
          </a:p>
          <a:p>
            <a:r>
              <a:rPr lang="en-US" dirty="0" err="1" smtClean="0"/>
              <a:t>Akaeze</a:t>
            </a:r>
            <a:r>
              <a:rPr lang="en-US" dirty="0" smtClean="0"/>
              <a:t> N.S. and </a:t>
            </a:r>
            <a:r>
              <a:rPr lang="en-US" dirty="0" err="1" smtClean="0"/>
              <a:t>Akaeze</a:t>
            </a:r>
            <a:r>
              <a:rPr lang="en-US" dirty="0" smtClean="0"/>
              <a:t> C. (2017), Exploring the survival strategies for small business ownership in Nigeria, Australian Journal of Business and Management Research, 5(7), 35-48 </a:t>
            </a:r>
          </a:p>
          <a:p>
            <a:r>
              <a:rPr lang="en-US" dirty="0" err="1" smtClean="0"/>
              <a:t>Akinso</a:t>
            </a:r>
            <a:r>
              <a:rPr lang="en-US" dirty="0" smtClean="0"/>
              <a:t>, A. (2018), Successful Strategies for the Survival of Business Owners in Nigeria,  Walden Dissertations and Doctoral Studies. 5155. https://scholarworks.waldenu.edu/dissertations/5155</a:t>
            </a:r>
          </a:p>
          <a:p>
            <a:r>
              <a:rPr lang="en-US" dirty="0" err="1" smtClean="0"/>
              <a:t>Akintan</a:t>
            </a:r>
            <a:r>
              <a:rPr lang="en-US" dirty="0" smtClean="0"/>
              <a:t> I. &amp; </a:t>
            </a:r>
            <a:r>
              <a:rPr lang="en-US" dirty="0" err="1" smtClean="0"/>
              <a:t>Dabiri</a:t>
            </a:r>
            <a:r>
              <a:rPr lang="en-US" dirty="0" smtClean="0"/>
              <a:t> M. (2023), Survival strategies and small and medium enterprises growth: evidence from </a:t>
            </a:r>
            <a:r>
              <a:rPr lang="en-US" dirty="0" err="1" smtClean="0"/>
              <a:t>Ogun</a:t>
            </a:r>
            <a:r>
              <a:rPr lang="en-US" dirty="0" smtClean="0"/>
              <a:t> state senatorial districts, Arabian Journal of Business and Management Review (Oman Chapter), 11(1),11-16, </a:t>
            </a:r>
            <a:r>
              <a:rPr lang="en-US" dirty="0" smtClean="0">
                <a:hlinkClick r:id="rId3"/>
              </a:rPr>
              <a:t>https://www.arabianjbmr.com/pdfs/Arabian%20Journal%20of%20Business%20and%20Management%20Review%20(Oman%20Chapter)_OM_VOL_11_1/3_ajbmroc_11012022.pdf</a:t>
            </a:r>
            <a:endParaRPr lang="en-US" dirty="0" smtClean="0"/>
          </a:p>
          <a:p>
            <a:r>
              <a:rPr lang="en-US" dirty="0" smtClean="0"/>
              <a:t>Bola S. &amp; </a:t>
            </a:r>
            <a:r>
              <a:rPr lang="en-US" dirty="0" err="1" smtClean="0"/>
              <a:t>Akanbi</a:t>
            </a:r>
            <a:r>
              <a:rPr lang="en-US" dirty="0" smtClean="0"/>
              <a:t> B., (2014), Effect of Business on Economic Development in Nigeria, Journal of Business Economics and Management Volume 5(4):91-96, </a:t>
            </a:r>
          </a:p>
          <a:p>
            <a:r>
              <a:rPr lang="en-US" dirty="0" err="1" smtClean="0"/>
              <a:t>Brodie</a:t>
            </a:r>
            <a:r>
              <a:rPr lang="en-US" dirty="0" smtClean="0"/>
              <a:t>-Mends, R. E. (2022), Survival Strategies for Small and Medium Scale Enterprises in Nigerian Confectionery Industry. Walden Dissertations and Doctoral Studies. 13226. </a:t>
            </a:r>
            <a:br>
              <a:rPr lang="en-US" dirty="0" smtClean="0"/>
            </a:br>
            <a:r>
              <a:rPr lang="en-US" dirty="0" smtClean="0">
                <a:hlinkClick r:id="rId4"/>
              </a:rPr>
              <a:t>https://scholarworks.waldenu.edu/dissertations/13226</a:t>
            </a:r>
            <a:endParaRPr lang="en-US" dirty="0" smtClean="0"/>
          </a:p>
          <a:p>
            <a:r>
              <a:rPr lang="en-US" dirty="0" smtClean="0"/>
              <a:t>Broom, H and Long Necker, J (2002) Small Business Management. Fifth Edition. Ohio, South Publishing Company</a:t>
            </a:r>
            <a:endParaRPr lang="en-US" dirty="0"/>
          </a:p>
        </p:txBody>
      </p:sp>
    </p:spTree>
    <p:extLst>
      <p:ext uri="{BB962C8B-B14F-4D97-AF65-F5344CB8AC3E}">
        <p14:creationId xmlns:p14="http://schemas.microsoft.com/office/powerpoint/2010/main" xmlns="" val="341263864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UoA Colours">
      <a:dk1>
        <a:srgbClr val="000000"/>
      </a:dk1>
      <a:lt1>
        <a:srgbClr val="FFFFFF"/>
      </a:lt1>
      <a:dk2>
        <a:srgbClr val="1C4392"/>
      </a:dk2>
      <a:lt2>
        <a:srgbClr val="E7E6E6"/>
      </a:lt2>
      <a:accent1>
        <a:srgbClr val="DA281C"/>
      </a:accent1>
      <a:accent2>
        <a:srgbClr val="5C284F"/>
      </a:accent2>
      <a:accent3>
        <a:srgbClr val="01B6ED"/>
      </a:accent3>
      <a:accent4>
        <a:srgbClr val="C80B6F"/>
      </a:accent4>
      <a:accent5>
        <a:srgbClr val="5B9BD5"/>
      </a:accent5>
      <a:accent6>
        <a:srgbClr val="70AD47"/>
      </a:accent6>
      <a:hlink>
        <a:srgbClr val="0563C1"/>
      </a:hlink>
      <a:folHlink>
        <a:srgbClr val="954F72"/>
      </a:folHlink>
    </a:clrScheme>
    <a:fontScheme name="Cambria">
      <a:maj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525 pp template V3" id="{660DA50E-4688-1241-B138-267B6654869B}" vid="{D7861548-99FE-2D40-920D-2F930308FC1C}"/>
    </a:ext>
  </a:extLst>
</a:theme>
</file>

<file path=ppt/theme/theme2.xml><?xml version="1.0" encoding="utf-8"?>
<a:theme xmlns:a="http://schemas.openxmlformats.org/drawingml/2006/main" name="Content layouts">
  <a:themeElements>
    <a:clrScheme name="UoA Colours">
      <a:dk1>
        <a:srgbClr val="000000"/>
      </a:dk1>
      <a:lt1>
        <a:srgbClr val="FFFFFF"/>
      </a:lt1>
      <a:dk2>
        <a:srgbClr val="1C4392"/>
      </a:dk2>
      <a:lt2>
        <a:srgbClr val="E7E6E6"/>
      </a:lt2>
      <a:accent1>
        <a:srgbClr val="DA281C"/>
      </a:accent1>
      <a:accent2>
        <a:srgbClr val="5C284F"/>
      </a:accent2>
      <a:accent3>
        <a:srgbClr val="01B6ED"/>
      </a:accent3>
      <a:accent4>
        <a:srgbClr val="C80B6F"/>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525 pp template V3" id="{660DA50E-4688-1241-B138-267B6654869B}" vid="{A6733E5A-7C08-0C44-9CD9-D425785DDA5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3DEE48DB93B445AC0E051BDCD7FD06" ma:contentTypeVersion="4" ma:contentTypeDescription="Create a new document." ma:contentTypeScope="" ma:versionID="e987896ceca2026bb23081d57794997d">
  <xsd:schema xmlns:xsd="http://www.w3.org/2001/XMLSchema" xmlns:xs="http://www.w3.org/2001/XMLSchema" xmlns:p="http://schemas.microsoft.com/office/2006/metadata/properties" xmlns:ns2="f41eddb8-c0c5-4a87-99a2-dd84783f0c94" targetNamespace="http://schemas.microsoft.com/office/2006/metadata/properties" ma:root="true" ma:fieldsID="c992fe6496a3195878b27f35bf41b671" ns2:_="">
    <xsd:import namespace="f41eddb8-c0c5-4a87-99a2-dd84783f0c9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eddb8-c0c5-4a87-99a2-dd84783f0c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C74D41-136D-4280-B21E-397B09C1998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7DDBFDD-625D-4D5F-A185-7E2482A0C9F0}">
  <ds:schemaRefs>
    <ds:schemaRef ds:uri="http://schemas.microsoft.com/sharepoint/v3/contenttype/forms"/>
  </ds:schemaRefs>
</ds:datastoreItem>
</file>

<file path=customXml/itemProps3.xml><?xml version="1.0" encoding="utf-8"?>
<ds:datastoreItem xmlns:ds="http://schemas.openxmlformats.org/officeDocument/2006/customXml" ds:itemID="{182100BF-6825-443D-840D-4CC68F0896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1eddb8-c0c5-4a87-99a2-dd84783f0c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3456</TotalTime>
  <Words>3232</Words>
  <Application>Microsoft Office PowerPoint</Application>
  <PresentationFormat>Custom</PresentationFormat>
  <Paragraphs>120</Paragraphs>
  <Slides>20</Slides>
  <Notes>0</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1_Office Theme</vt:lpstr>
      <vt:lpstr>Content layouts</vt:lpstr>
      <vt:lpstr>Business Survival Strategies in a VUCA World : The Nigerian Experience</vt:lpstr>
      <vt:lpstr>Background to the Study</vt:lpstr>
      <vt:lpstr>Background to the Study (Contd)</vt:lpstr>
      <vt:lpstr>Background to the Study (Contd)</vt:lpstr>
      <vt:lpstr>Background to the Study (Contd)</vt:lpstr>
      <vt:lpstr>Background to the Study (Contd)</vt:lpstr>
      <vt:lpstr>Background to the Study (Contd)</vt:lpstr>
      <vt:lpstr>Background to the Study (Contd)</vt:lpstr>
      <vt:lpstr>Objectives of the Study</vt:lpstr>
      <vt:lpstr>Research Questions</vt:lpstr>
      <vt:lpstr>Literature review</vt:lpstr>
      <vt:lpstr>Theoretical Underpinning</vt:lpstr>
      <vt:lpstr>Methodology</vt:lpstr>
      <vt:lpstr>Outcomes</vt:lpstr>
      <vt:lpstr>Outcomes</vt:lpstr>
      <vt:lpstr>Outcomes</vt:lpstr>
      <vt:lpstr>Outcomes</vt:lpstr>
      <vt:lpstr>Conclusion</vt:lpstr>
      <vt:lpstr>Recommnedations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Drummond</dc:creator>
  <cp:lastModifiedBy>USER</cp:lastModifiedBy>
  <cp:revision>192</cp:revision>
  <dcterms:created xsi:type="dcterms:W3CDTF">2020-04-09T11:07:22Z</dcterms:created>
  <dcterms:modified xsi:type="dcterms:W3CDTF">2024-09-11T17:37:07Z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0x010100673DEE48DB93B445AC0E051BDCD7FD06</vt:lpwstr>
  </property>
</Properties>
</file>