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60" r:id="rId4"/>
    <p:sldId id="286" r:id="rId5"/>
    <p:sldId id="287" r:id="rId6"/>
    <p:sldId id="288" r:id="rId7"/>
    <p:sldId id="257" r:id="rId8"/>
    <p:sldId id="258" r:id="rId9"/>
    <p:sldId id="261" r:id="rId10"/>
    <p:sldId id="262" r:id="rId11"/>
    <p:sldId id="263" r:id="rId12"/>
    <p:sldId id="264" r:id="rId13"/>
    <p:sldId id="265" r:id="rId14"/>
    <p:sldId id="266" r:id="rId15"/>
    <p:sldId id="267" r:id="rId16"/>
    <p:sldId id="289" r:id="rId17"/>
    <p:sldId id="290" r:id="rId18"/>
    <p:sldId id="291" r:id="rId19"/>
    <p:sldId id="292" r:id="rId20"/>
    <p:sldId id="293" r:id="rId21"/>
    <p:sldId id="294" r:id="rId22"/>
    <p:sldId id="296" r:id="rId23"/>
    <p:sldId id="268" r:id="rId24"/>
    <p:sldId id="269" r:id="rId25"/>
    <p:sldId id="270" r:id="rId26"/>
    <p:sldId id="271" r:id="rId27"/>
    <p:sldId id="297" r:id="rId28"/>
    <p:sldId id="298" r:id="rId29"/>
    <p:sldId id="299" r:id="rId30"/>
    <p:sldId id="300" r:id="rId31"/>
    <p:sldId id="301" r:id="rId32"/>
    <p:sldId id="302" r:id="rId33"/>
    <p:sldId id="303" r:id="rId34"/>
    <p:sldId id="304" r:id="rId35"/>
    <p:sldId id="305" r:id="rId36"/>
    <p:sldId id="306" r:id="rId37"/>
    <p:sldId id="307" r:id="rId38"/>
    <p:sldId id="272" r:id="rId39"/>
    <p:sldId id="273" r:id="rId40"/>
    <p:sldId id="274" r:id="rId41"/>
    <p:sldId id="275" r:id="rId42"/>
    <p:sldId id="276" r:id="rId43"/>
    <p:sldId id="277" r:id="rId44"/>
    <p:sldId id="278" r:id="rId45"/>
    <p:sldId id="279" r:id="rId46"/>
    <p:sldId id="280" r:id="rId47"/>
    <p:sldId id="281" r:id="rId48"/>
    <p:sldId id="282" r:id="rId49"/>
    <p:sldId id="283" r:id="rId50"/>
    <p:sldId id="284" r:id="rId51"/>
    <p:sldId id="285" r:id="rId52"/>
    <p:sldId id="308" r:id="rId53"/>
    <p:sldId id="309" r:id="rId54"/>
    <p:sldId id="310" r:id="rId55"/>
    <p:sldId id="311" r:id="rId56"/>
    <p:sldId id="312"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101719-2750-42E5-90EC-C26C8528000C}" type="datetimeFigureOut">
              <a:rPr lang="en-US" smtClean="0"/>
              <a:t>8/1/2024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618945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101719-2750-42E5-90EC-C26C8528000C}" type="datetimeFigureOut">
              <a:rPr lang="en-US" smtClean="0"/>
              <a:t>8/1/2024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3666053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01719-2750-42E5-90EC-C26C8528000C}" type="datetimeFigureOut">
              <a:rPr lang="en-US" smtClean="0"/>
              <a:t>8/1/2024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703655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4065797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101719-2750-42E5-90EC-C26C8528000C}" type="datetimeFigureOut">
              <a:rPr lang="en-US" smtClean="0"/>
              <a:t>8/1/2024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4065825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101719-2750-42E5-90EC-C26C8528000C}" type="datetimeFigureOut">
              <a:rPr lang="en-US" smtClean="0"/>
              <a:t>8/1/2024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303376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D101719-2750-42E5-90EC-C26C8528000C}" type="datetimeFigureOut">
              <a:rPr lang="en-US" smtClean="0"/>
              <a:t>8/1/2024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3975237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1936866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2564877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2284602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1093828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8A45921-76F2-489B-9E50-009DDE28A688}"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92545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01719-2750-42E5-90EC-C26C8528000C}" type="datetimeFigureOut">
              <a:rPr lang="en-US" smtClean="0"/>
              <a:t>8/1/2024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263819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D101719-2750-42E5-90EC-C26C8528000C}" type="datetimeFigureOut">
              <a:rPr lang="en-US" smtClean="0"/>
              <a:t>8/1/2024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55907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D101719-2750-42E5-90EC-C26C8528000C}" type="datetimeFigureOut">
              <a:rPr lang="en-US" smtClean="0"/>
              <a:t>8/1/2024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3345701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101719-2750-42E5-90EC-C26C8528000C}" type="datetimeFigureOut">
              <a:rPr lang="en-US" smtClean="0"/>
              <a:t>8/1/2024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A45921-76F2-489B-9E50-009DDE28A688}" type="slidenum">
              <a:rPr lang="en-US" smtClean="0"/>
              <a:t>‹#›</a:t>
            </a:fld>
            <a:endParaRPr lang="en-US"/>
          </a:p>
        </p:txBody>
      </p:sp>
    </p:spTree>
    <p:extLst>
      <p:ext uri="{BB962C8B-B14F-4D97-AF65-F5344CB8AC3E}">
        <p14:creationId xmlns:p14="http://schemas.microsoft.com/office/powerpoint/2010/main" val="4000602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DD101719-2750-42E5-90EC-C26C8528000C}" type="datetimeFigureOut">
              <a:rPr lang="en-US" smtClean="0"/>
              <a:t>8/1/2024</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A8A45921-76F2-489B-9E50-009DDE28A688}" type="slidenum">
              <a:rPr lang="en-US" smtClean="0"/>
              <a:t>‹#›</a:t>
            </a:fld>
            <a:endParaRPr lang="en-US"/>
          </a:p>
        </p:txBody>
      </p:sp>
    </p:spTree>
    <p:extLst>
      <p:ext uri="{BB962C8B-B14F-4D97-AF65-F5344CB8AC3E}">
        <p14:creationId xmlns:p14="http://schemas.microsoft.com/office/powerpoint/2010/main" val="92940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D101719-2750-42E5-90EC-C26C8528000C}" type="datetimeFigureOut">
              <a:rPr lang="en-US" smtClean="0"/>
              <a:t>8/1/2024</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A8A45921-76F2-489B-9E50-009DDE28A688}" type="slidenum">
              <a:rPr lang="en-US" smtClean="0"/>
              <a:t>‹#›</a:t>
            </a:fld>
            <a:endParaRPr lang="en-US"/>
          </a:p>
        </p:txBody>
      </p:sp>
    </p:spTree>
    <p:extLst>
      <p:ext uri="{BB962C8B-B14F-4D97-AF65-F5344CB8AC3E}">
        <p14:creationId xmlns:p14="http://schemas.microsoft.com/office/powerpoint/2010/main" val="13660640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D6B2E-9BD3-4515-3614-BBF57DEBE00C}"/>
              </a:ext>
            </a:extLst>
          </p:cNvPr>
          <p:cNvSpPr>
            <a:spLocks noGrp="1"/>
          </p:cNvSpPr>
          <p:nvPr>
            <p:ph type="ctrTitle"/>
          </p:nvPr>
        </p:nvSpPr>
        <p:spPr>
          <a:xfrm>
            <a:off x="103239" y="2463961"/>
            <a:ext cx="8849033" cy="1813070"/>
          </a:xfrm>
        </p:spPr>
        <p:txBody>
          <a:bodyPr/>
          <a:lstStyle/>
          <a:p>
            <a:r>
              <a:rPr lang="en-US" sz="4200" b="1" dirty="0">
                <a:effectLst>
                  <a:outerShdw blurRad="38100" dist="38100" dir="2700000" algn="tl">
                    <a:srgbClr val="000000">
                      <a:alpha val="43137"/>
                    </a:srgbClr>
                  </a:outerShdw>
                </a:effectLst>
                <a:latin typeface="Berlin Sans FB Demi" panose="020E0802020502020306" pitchFamily="34" charset="0"/>
              </a:rPr>
              <a:t>NAIRA DEVALUATION: RECOVERY STRATEGIES IN A CHALLENGING ECONOMY</a:t>
            </a:r>
          </a:p>
        </p:txBody>
      </p:sp>
      <p:sp>
        <p:nvSpPr>
          <p:cNvPr id="3" name="Subtitle 2">
            <a:extLst>
              <a:ext uri="{FF2B5EF4-FFF2-40B4-BE49-F238E27FC236}">
                <a16:creationId xmlns:a16="http://schemas.microsoft.com/office/drawing/2014/main" id="{985CD157-185C-D957-72A3-6B27C7DB07E3}"/>
              </a:ext>
            </a:extLst>
          </p:cNvPr>
          <p:cNvSpPr>
            <a:spLocks noGrp="1"/>
          </p:cNvSpPr>
          <p:nvPr>
            <p:ph type="subTitle" idx="1"/>
          </p:nvPr>
        </p:nvSpPr>
        <p:spPr>
          <a:xfrm>
            <a:off x="680322" y="4394039"/>
            <a:ext cx="10027007" cy="1992014"/>
          </a:xfrm>
        </p:spPr>
        <p:txBody>
          <a:bodyPr>
            <a:normAutofit/>
          </a:bodyPr>
          <a:lstStyle/>
          <a:p>
            <a:r>
              <a:rPr lang="en-US" b="1" dirty="0">
                <a:effectLst>
                  <a:outerShdw blurRad="38100" dist="38100" dir="2700000" algn="tl">
                    <a:srgbClr val="000000">
                      <a:alpha val="43137"/>
                    </a:srgbClr>
                  </a:outerShdw>
                </a:effectLst>
                <a:latin typeface="Arial Rounded MT Bold" panose="020F0704030504030204" pitchFamily="34" charset="0"/>
              </a:rPr>
              <a:t>PRESENTED BY: </a:t>
            </a:r>
            <a:r>
              <a:rPr lang="en-US" sz="3200" b="1" dirty="0">
                <a:effectLst>
                  <a:outerShdw blurRad="38100" dist="38100" dir="2700000" algn="tl">
                    <a:srgbClr val="000000">
                      <a:alpha val="43137"/>
                    </a:srgbClr>
                  </a:outerShdw>
                </a:effectLst>
                <a:latin typeface="Arial Rounded MT Bold" panose="020F0704030504030204" pitchFamily="34" charset="0"/>
              </a:rPr>
              <a:t>Samuel </a:t>
            </a:r>
            <a:r>
              <a:rPr lang="en-US" sz="3200" b="1" dirty="0" err="1">
                <a:effectLst>
                  <a:outerShdw blurRad="38100" dist="38100" dir="2700000" algn="tl">
                    <a:srgbClr val="000000">
                      <a:alpha val="43137"/>
                    </a:srgbClr>
                  </a:outerShdw>
                </a:effectLst>
                <a:latin typeface="Arial Rounded MT Bold" panose="020F0704030504030204" pitchFamily="34" charset="0"/>
              </a:rPr>
              <a:t>Esivweneta</a:t>
            </a:r>
            <a:r>
              <a:rPr lang="en-US" sz="3200" b="1" dirty="0">
                <a:effectLst>
                  <a:outerShdw blurRad="38100" dist="38100" dir="2700000" algn="tl">
                    <a:srgbClr val="000000">
                      <a:alpha val="43137"/>
                    </a:srgbClr>
                  </a:outerShdw>
                </a:effectLst>
                <a:latin typeface="Arial Rounded MT Bold" panose="020F0704030504030204" pitchFamily="34" charset="0"/>
              </a:rPr>
              <a:t> O. INIKORI  </a:t>
            </a:r>
          </a:p>
          <a:p>
            <a:r>
              <a:rPr lang="en-US" sz="1200" b="1" dirty="0">
                <a:effectLst>
                  <a:outerShdw blurRad="38100" dist="38100" dir="2700000" algn="tl">
                    <a:srgbClr val="000000">
                      <a:alpha val="43137"/>
                    </a:srgbClr>
                  </a:outerShdw>
                </a:effectLst>
                <a:latin typeface="Arial Rounded MT Bold" panose="020F0704030504030204" pitchFamily="34" charset="0"/>
              </a:rPr>
              <a:t>HND, MBA, FCA, FCTI, FCSA, CISA</a:t>
            </a:r>
          </a:p>
          <a:p>
            <a:r>
              <a:rPr lang="en-US" b="1" dirty="0">
                <a:effectLst>
                  <a:outerShdw blurRad="38100" dist="38100" dir="2700000" algn="tl">
                    <a:srgbClr val="000000">
                      <a:alpha val="43137"/>
                    </a:srgbClr>
                  </a:outerShdw>
                </a:effectLst>
                <a:latin typeface="Arial Rounded MT Bold" panose="020F0704030504030204" pitchFamily="34" charset="0"/>
              </a:rPr>
              <a:t>FOR: </a:t>
            </a:r>
            <a:r>
              <a:rPr lang="en-US" sz="3200" b="1" dirty="0">
                <a:effectLst>
                  <a:outerShdw blurRad="38100" dist="38100" dir="2700000" algn="tl">
                    <a:srgbClr val="000000">
                      <a:alpha val="43137"/>
                    </a:srgbClr>
                  </a:outerShdw>
                </a:effectLst>
                <a:latin typeface="Arial Rounded MT Bold" panose="020F0704030504030204" pitchFamily="34" charset="0"/>
              </a:rPr>
              <a:t>MFP GROUP NIGERIA</a:t>
            </a:r>
          </a:p>
          <a:p>
            <a:r>
              <a:rPr lang="en-US" b="1" dirty="0">
                <a:effectLst>
                  <a:outerShdw blurRad="38100" dist="38100" dir="2700000" algn="tl">
                    <a:srgbClr val="000000">
                      <a:alpha val="43137"/>
                    </a:srgbClr>
                  </a:outerShdw>
                </a:effectLst>
                <a:latin typeface="Arial Rounded MT Bold" panose="020F0704030504030204" pitchFamily="34" charset="0"/>
              </a:rPr>
              <a:t>July 19, 2024</a:t>
            </a:r>
          </a:p>
        </p:txBody>
      </p:sp>
      <p:pic>
        <p:nvPicPr>
          <p:cNvPr id="5" name="Picture 4" descr="A close-up of a pen&#10;&#10;Description automatically generated">
            <a:extLst>
              <a:ext uri="{FF2B5EF4-FFF2-40B4-BE49-F238E27FC236}">
                <a16:creationId xmlns:a16="http://schemas.microsoft.com/office/drawing/2014/main" id="{016BD55C-2FB5-5A67-6B07-6F557E641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9754" y="2610465"/>
            <a:ext cx="3072015" cy="1666566"/>
          </a:xfrm>
          <a:prstGeom prst="rect">
            <a:avLst/>
          </a:prstGeom>
        </p:spPr>
      </p:pic>
    </p:spTree>
    <p:extLst>
      <p:ext uri="{BB962C8B-B14F-4D97-AF65-F5344CB8AC3E}">
        <p14:creationId xmlns:p14="http://schemas.microsoft.com/office/powerpoint/2010/main" val="4195640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B0E50-648B-4E5F-5ED3-023086A01444}"/>
              </a:ext>
            </a:extLst>
          </p:cNvPr>
          <p:cNvSpPr>
            <a:spLocks noGrp="1"/>
          </p:cNvSpPr>
          <p:nvPr>
            <p:ph type="title"/>
          </p:nvPr>
        </p:nvSpPr>
        <p:spPr/>
        <p:txBody>
          <a:bodyPr>
            <a:normAutofit/>
          </a:bodyPr>
          <a:lstStyle/>
          <a:p>
            <a:r>
              <a:rPr lang="en-US" b="1" dirty="0">
                <a:solidFill>
                  <a:srgbClr val="FFFF00"/>
                </a:solidFill>
                <a:effectLst>
                  <a:outerShdw blurRad="38100" dist="38100" dir="2700000" algn="tl">
                    <a:srgbClr val="000000">
                      <a:alpha val="43137"/>
                    </a:srgbClr>
                  </a:outerShdw>
                </a:effectLst>
                <a:latin typeface="Arial Rounded MT Bold" panose="020F0704030504030204" pitchFamily="34" charset="0"/>
              </a:rPr>
              <a:t>A PICTURE OF NIGERIA’S CURRENT REALITY</a:t>
            </a:r>
          </a:p>
        </p:txBody>
      </p:sp>
      <p:pic>
        <p:nvPicPr>
          <p:cNvPr id="5" name="Content Placeholder 4">
            <a:extLst>
              <a:ext uri="{FF2B5EF4-FFF2-40B4-BE49-F238E27FC236}">
                <a16:creationId xmlns:a16="http://schemas.microsoft.com/office/drawing/2014/main" id="{309D016E-684B-D87D-8B1A-911E6713E9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322" y="1834166"/>
            <a:ext cx="9746788" cy="4787860"/>
          </a:xfrm>
        </p:spPr>
      </p:pic>
      <p:pic>
        <p:nvPicPr>
          <p:cNvPr id="6" name="Picture 5" descr="A close-up of a pen&#10;&#10;Description automatically generated">
            <a:extLst>
              <a:ext uri="{FF2B5EF4-FFF2-40B4-BE49-F238E27FC236}">
                <a16:creationId xmlns:a16="http://schemas.microsoft.com/office/drawing/2014/main" id="{744042C4-EA06-AE08-B53D-0725F6E31E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343817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9E795-43F7-43AF-4463-03DAE974405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WHAT IS DEVALUATION?</a:t>
            </a:r>
          </a:p>
        </p:txBody>
      </p:sp>
      <p:sp>
        <p:nvSpPr>
          <p:cNvPr id="3" name="Content Placeholder 2">
            <a:extLst>
              <a:ext uri="{FF2B5EF4-FFF2-40B4-BE49-F238E27FC236}">
                <a16:creationId xmlns:a16="http://schemas.microsoft.com/office/drawing/2014/main" id="{63B8B0A6-3AC9-36AA-35FB-E3C332C56A40}"/>
              </a:ext>
            </a:extLst>
          </p:cNvPr>
          <p:cNvSpPr>
            <a:spLocks noGrp="1"/>
          </p:cNvSpPr>
          <p:nvPr>
            <p:ph idx="1"/>
          </p:nvPr>
        </p:nvSpPr>
        <p:spPr>
          <a:xfrm>
            <a:off x="680321" y="2079523"/>
            <a:ext cx="9613861" cy="3856666"/>
          </a:xfrm>
        </p:spPr>
        <p:txBody>
          <a:bodyPr>
            <a:noAutofit/>
          </a:bodyPr>
          <a:lstStyle/>
          <a:p>
            <a:pPr marL="0" indent="0">
              <a:buNone/>
            </a:pPr>
            <a:r>
              <a:rPr lang="en-US" sz="4400" b="1" dirty="0">
                <a:effectLst>
                  <a:outerShdw blurRad="38100" dist="38100" dir="2700000" algn="tl">
                    <a:srgbClr val="000000">
                      <a:alpha val="43137"/>
                    </a:srgbClr>
                  </a:outerShdw>
                </a:effectLst>
              </a:rPr>
              <a:t>When a country needs its currency to loose value, it will resort to various monetary policy strategies.</a:t>
            </a:r>
          </a:p>
          <a:p>
            <a:pPr marL="0" indent="0">
              <a:buNone/>
            </a:pPr>
            <a:r>
              <a:rPr lang="en-US" sz="4400" b="1" dirty="0">
                <a:effectLst>
                  <a:outerShdw blurRad="38100" dist="38100" dir="2700000" algn="tl">
                    <a:srgbClr val="000000">
                      <a:alpha val="43137"/>
                    </a:srgbClr>
                  </a:outerShdw>
                </a:effectLst>
              </a:rPr>
              <a:t>It can affect the country’s currency and the personal finances of the citizens. </a:t>
            </a:r>
          </a:p>
        </p:txBody>
      </p:sp>
      <p:pic>
        <p:nvPicPr>
          <p:cNvPr id="4" name="Picture 3" descr="A close-up of a pen&#10;&#10;Description automatically generated">
            <a:extLst>
              <a:ext uri="{FF2B5EF4-FFF2-40B4-BE49-F238E27FC236}">
                <a16:creationId xmlns:a16="http://schemas.microsoft.com/office/drawing/2014/main" id="{37A7DF22-56E8-B8E9-EA74-2A93969D84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760435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B904-C9D2-D962-4A3C-427E5CA530C9}"/>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WHAT IS DEVALUATION? contd.</a:t>
            </a:r>
            <a:endParaRPr lang="en-US" dirty="0"/>
          </a:p>
        </p:txBody>
      </p:sp>
      <p:sp>
        <p:nvSpPr>
          <p:cNvPr id="3" name="Content Placeholder 2">
            <a:extLst>
              <a:ext uri="{FF2B5EF4-FFF2-40B4-BE49-F238E27FC236}">
                <a16:creationId xmlns:a16="http://schemas.microsoft.com/office/drawing/2014/main" id="{3960B427-91AB-EA02-B8A4-2765205A215E}"/>
              </a:ext>
            </a:extLst>
          </p:cNvPr>
          <p:cNvSpPr>
            <a:spLocks noGrp="1"/>
          </p:cNvSpPr>
          <p:nvPr>
            <p:ph idx="1"/>
          </p:nvPr>
        </p:nvSpPr>
        <p:spPr>
          <a:xfrm>
            <a:off x="680321" y="2403987"/>
            <a:ext cx="9613861" cy="3532202"/>
          </a:xfrm>
        </p:spPr>
        <p:txBody>
          <a:bodyPr>
            <a:normAutofit/>
          </a:bodyPr>
          <a:lstStyle/>
          <a:p>
            <a:pPr>
              <a:buFont typeface="Courier New" panose="02070309020205020404" pitchFamily="49" charset="0"/>
              <a:buChar char="o"/>
            </a:pPr>
            <a:endParaRPr lang="en-US" sz="4000" b="1" dirty="0">
              <a:effectLst>
                <a:outerShdw blurRad="38100" dist="38100" dir="2700000" algn="tl">
                  <a:srgbClr val="000000">
                    <a:alpha val="43137"/>
                  </a:srgbClr>
                </a:outerShdw>
              </a:effectLst>
            </a:endParaRPr>
          </a:p>
          <a:p>
            <a:pPr>
              <a:buFont typeface="Courier New" panose="02070309020205020404" pitchFamily="49" charset="0"/>
              <a:buChar char="o"/>
            </a:pPr>
            <a:r>
              <a:rPr lang="en-US" sz="4000" b="1" dirty="0">
                <a:effectLst>
                  <a:outerShdw blurRad="38100" dist="38100" dir="2700000" algn="tl">
                    <a:srgbClr val="000000">
                      <a:alpha val="43137"/>
                    </a:srgbClr>
                  </a:outerShdw>
                </a:effectLst>
              </a:rPr>
              <a:t>Devaluation of a currency occurs when a country’s Central Bank intentionally lowers the value of its currency relative to other currencies.</a:t>
            </a:r>
          </a:p>
          <a:p>
            <a:pPr marL="0" indent="0">
              <a:buNone/>
            </a:pPr>
            <a:endParaRPr lang="en-US" sz="4000" b="1" dirty="0">
              <a:effectLst>
                <a:outerShdw blurRad="38100" dist="38100" dir="2700000" algn="tl">
                  <a:srgbClr val="000000">
                    <a:alpha val="43137"/>
                  </a:srgbClr>
                </a:outerShdw>
              </a:effectLst>
            </a:endParaRPr>
          </a:p>
        </p:txBody>
      </p:sp>
      <p:pic>
        <p:nvPicPr>
          <p:cNvPr id="4" name="Picture 3" descr="A close-up of a pen&#10;&#10;Description automatically generated">
            <a:extLst>
              <a:ext uri="{FF2B5EF4-FFF2-40B4-BE49-F238E27FC236}">
                <a16:creationId xmlns:a16="http://schemas.microsoft.com/office/drawing/2014/main" id="{1A31A477-673D-7A6A-3F4F-26A7B8E99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09768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F234D-2B89-FADC-CEB3-C727A2EBF2C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WHAT IS DEVALUATION? contd.</a:t>
            </a:r>
            <a:endParaRPr lang="en-US" dirty="0"/>
          </a:p>
        </p:txBody>
      </p:sp>
      <p:sp>
        <p:nvSpPr>
          <p:cNvPr id="3" name="Content Placeholder 2">
            <a:extLst>
              <a:ext uri="{FF2B5EF4-FFF2-40B4-BE49-F238E27FC236}">
                <a16:creationId xmlns:a16="http://schemas.microsoft.com/office/drawing/2014/main" id="{8AD18A54-A9DC-71C6-B49B-E8D8BEAB7F1F}"/>
              </a:ext>
            </a:extLst>
          </p:cNvPr>
          <p:cNvSpPr>
            <a:spLocks noGrp="1"/>
          </p:cNvSpPr>
          <p:nvPr>
            <p:ph idx="1"/>
          </p:nvPr>
        </p:nvSpPr>
        <p:spPr>
          <a:xfrm>
            <a:off x="680321" y="1991032"/>
            <a:ext cx="9613861" cy="4424516"/>
          </a:xfrm>
        </p:spPr>
        <p:txBody>
          <a:bodyPr>
            <a:normAutofit lnSpcReduction="10000"/>
          </a:bodyPr>
          <a:lstStyle/>
          <a:p>
            <a:pPr>
              <a:buFont typeface="Courier New" panose="02070309020205020404" pitchFamily="49" charset="0"/>
              <a:buChar char="o"/>
            </a:pPr>
            <a:r>
              <a:rPr lang="en-US" sz="4000" b="1" dirty="0">
                <a:effectLst>
                  <a:outerShdw blurRad="38100" dist="38100" dir="2700000" algn="tl">
                    <a:srgbClr val="000000">
                      <a:alpha val="43137"/>
                    </a:srgbClr>
                  </a:outerShdw>
                </a:effectLst>
              </a:rPr>
              <a:t> Dornbusch (1976) defines currency devaluation as “the intentional reduction in the market exchange value of the domestic currency through official intervention, either in the form of direct government intervention or in the form of a change in the exchange rate regime”. </a:t>
            </a:r>
          </a:p>
        </p:txBody>
      </p:sp>
      <p:pic>
        <p:nvPicPr>
          <p:cNvPr id="4" name="Picture 3" descr="A close-up of a pen&#10;&#10;Description automatically generated">
            <a:extLst>
              <a:ext uri="{FF2B5EF4-FFF2-40B4-BE49-F238E27FC236}">
                <a16:creationId xmlns:a16="http://schemas.microsoft.com/office/drawing/2014/main" id="{EF5A80FA-D05D-D446-8922-87F9877B09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671124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2146-3A84-50E4-ADF4-7930E15D5586}"/>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WHAT IS DEVALUATION? contd.</a:t>
            </a:r>
            <a:endParaRPr lang="en-US" dirty="0"/>
          </a:p>
        </p:txBody>
      </p:sp>
      <p:sp>
        <p:nvSpPr>
          <p:cNvPr id="3" name="Content Placeholder 2">
            <a:extLst>
              <a:ext uri="{FF2B5EF4-FFF2-40B4-BE49-F238E27FC236}">
                <a16:creationId xmlns:a16="http://schemas.microsoft.com/office/drawing/2014/main" id="{A8CDDED2-DB19-B504-0021-DF969801457E}"/>
              </a:ext>
            </a:extLst>
          </p:cNvPr>
          <p:cNvSpPr>
            <a:spLocks noGrp="1"/>
          </p:cNvSpPr>
          <p:nvPr>
            <p:ph idx="1"/>
          </p:nvPr>
        </p:nvSpPr>
        <p:spPr/>
        <p:txBody>
          <a:bodyPr>
            <a:normAutofit/>
          </a:bodyPr>
          <a:lstStyle/>
          <a:p>
            <a:pPr>
              <a:buFont typeface="Courier New" panose="02070309020205020404" pitchFamily="49" charset="0"/>
              <a:buChar char="o"/>
            </a:pPr>
            <a:r>
              <a:rPr lang="en-US" sz="4000" b="1" dirty="0">
                <a:effectLst>
                  <a:outerShdw blurRad="38100" dist="38100" dir="2700000" algn="tl">
                    <a:srgbClr val="000000">
                      <a:alpha val="43137"/>
                    </a:srgbClr>
                  </a:outerShdw>
                </a:effectLst>
              </a:rPr>
              <a:t> Krugman &amp; Obstfeld (2008) define currency devaluation as “a deliberate government policy action that reduces the exchange value of a nation’s currency”. </a:t>
            </a:r>
          </a:p>
        </p:txBody>
      </p:sp>
      <p:pic>
        <p:nvPicPr>
          <p:cNvPr id="4" name="Picture 3" descr="A close-up of a pen&#10;&#10;Description automatically generated">
            <a:extLst>
              <a:ext uri="{FF2B5EF4-FFF2-40B4-BE49-F238E27FC236}">
                <a16:creationId xmlns:a16="http://schemas.microsoft.com/office/drawing/2014/main" id="{91E5F8A5-437D-C369-7B80-F1DDF4962E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60566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3682-79E4-4850-13EA-B7B7D4D385C2}"/>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CORE OBJECTIVES OF CURRENCY DEVALUATION</a:t>
            </a:r>
          </a:p>
        </p:txBody>
      </p:sp>
      <p:sp>
        <p:nvSpPr>
          <p:cNvPr id="3" name="Content Placeholder 2">
            <a:extLst>
              <a:ext uri="{FF2B5EF4-FFF2-40B4-BE49-F238E27FC236}">
                <a16:creationId xmlns:a16="http://schemas.microsoft.com/office/drawing/2014/main" id="{E58AD4FF-A5C1-58B2-65B9-F2DA350D51B5}"/>
              </a:ext>
            </a:extLst>
          </p:cNvPr>
          <p:cNvSpPr>
            <a:spLocks noGrp="1"/>
          </p:cNvSpPr>
          <p:nvPr>
            <p:ph idx="1"/>
          </p:nvPr>
        </p:nvSpPr>
        <p:spPr>
          <a:xfrm>
            <a:off x="680321" y="1961534"/>
            <a:ext cx="10911911" cy="4424517"/>
          </a:xfrm>
        </p:spPr>
        <p:txBody>
          <a:bodyPr>
            <a:noAutofit/>
          </a:bodyPr>
          <a:lstStyle/>
          <a:p>
            <a:pPr>
              <a:buFont typeface="Courier New" panose="02070309020205020404" pitchFamily="49" charset="0"/>
              <a:buChar char="o"/>
            </a:pPr>
            <a:r>
              <a:rPr lang="en-US" sz="4400" b="1" dirty="0">
                <a:effectLst>
                  <a:outerShdw blurRad="38100" dist="38100" dir="2700000" algn="tl">
                    <a:srgbClr val="000000">
                      <a:alpha val="43137"/>
                    </a:srgbClr>
                  </a:outerShdw>
                </a:effectLst>
              </a:rPr>
              <a:t>The primary objective of local currency devaluation is to improve the balance of payment position due to reduced imports and increased exports.</a:t>
            </a:r>
          </a:p>
          <a:p>
            <a:pPr>
              <a:buFont typeface="Courier New" panose="02070309020205020404" pitchFamily="49" charset="0"/>
              <a:buChar char="o"/>
            </a:pPr>
            <a:r>
              <a:rPr lang="en-US" sz="4400" b="1" dirty="0">
                <a:effectLst>
                  <a:outerShdw blurRad="38100" dist="38100" dir="2700000" algn="tl">
                    <a:srgbClr val="000000">
                      <a:alpha val="43137"/>
                    </a:srgbClr>
                  </a:outerShdw>
                </a:effectLst>
              </a:rPr>
              <a:t>To increase the competitiveness of the services and goods exported outside the country.</a:t>
            </a:r>
          </a:p>
        </p:txBody>
      </p:sp>
      <p:pic>
        <p:nvPicPr>
          <p:cNvPr id="4" name="Picture 3" descr="A close-up of a pen&#10;&#10;Description automatically generated">
            <a:extLst>
              <a:ext uri="{FF2B5EF4-FFF2-40B4-BE49-F238E27FC236}">
                <a16:creationId xmlns:a16="http://schemas.microsoft.com/office/drawing/2014/main" id="{F7A27B0B-167B-5FFB-52A3-30C1D6FF6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224053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5DBB-37BD-05E3-253E-2BB56D1466E3}"/>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CAUSES &amp; TYPES OF DEVALUATION</a:t>
            </a:r>
          </a:p>
        </p:txBody>
      </p:sp>
      <p:sp>
        <p:nvSpPr>
          <p:cNvPr id="3" name="Content Placeholder 2">
            <a:extLst>
              <a:ext uri="{FF2B5EF4-FFF2-40B4-BE49-F238E27FC236}">
                <a16:creationId xmlns:a16="http://schemas.microsoft.com/office/drawing/2014/main" id="{B3108DAA-C26C-0EEB-1A4E-3627940295CD}"/>
              </a:ext>
            </a:extLst>
          </p:cNvPr>
          <p:cNvSpPr>
            <a:spLocks noGrp="1"/>
          </p:cNvSpPr>
          <p:nvPr>
            <p:ph idx="1"/>
          </p:nvPr>
        </p:nvSpPr>
        <p:spPr>
          <a:xfrm>
            <a:off x="680321" y="1961534"/>
            <a:ext cx="10498956" cy="4454013"/>
          </a:xfrm>
        </p:spPr>
        <p:txBody>
          <a:bodyPr>
            <a:noAutofit/>
          </a:bodyPr>
          <a:lstStyle/>
          <a:p>
            <a:pPr>
              <a:buFont typeface="Wingdings" panose="05000000000000000000" pitchFamily="2" charset="2"/>
              <a:buChar char="v"/>
            </a:pPr>
            <a:r>
              <a:rPr lang="en-US" sz="3600" b="1" dirty="0">
                <a:effectLst>
                  <a:outerShdw blurRad="38100" dist="38100" dir="2700000" algn="tl">
                    <a:srgbClr val="000000">
                      <a:alpha val="43137"/>
                    </a:srgbClr>
                  </a:outerShdw>
                </a:effectLst>
              </a:rPr>
              <a:t>External Devaluation: This happens in a situation where a country’s cost of production is higher than its contemporaries in the international market. By devaluing its currency against another, it can increase exports of its goods and services because its goods and services will now cost less. This is attainable in countries that issue their own currency not like the Euro Zone.  </a:t>
            </a:r>
          </a:p>
        </p:txBody>
      </p:sp>
      <p:pic>
        <p:nvPicPr>
          <p:cNvPr id="4" name="Picture 3" descr="A close-up of a pen&#10;&#10;Description automatically generated">
            <a:extLst>
              <a:ext uri="{FF2B5EF4-FFF2-40B4-BE49-F238E27FC236}">
                <a16:creationId xmlns:a16="http://schemas.microsoft.com/office/drawing/2014/main" id="{21212749-55B0-19D5-4FE9-5F010A160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122176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E6E83-060E-E8DA-236A-82109A24EA3D}"/>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CAUSES &amp; TYPES OF DEVALUATION contd.</a:t>
            </a:r>
            <a:endParaRPr lang="en-US" dirty="0"/>
          </a:p>
        </p:txBody>
      </p:sp>
      <p:sp>
        <p:nvSpPr>
          <p:cNvPr id="3" name="Content Placeholder 2">
            <a:extLst>
              <a:ext uri="{FF2B5EF4-FFF2-40B4-BE49-F238E27FC236}">
                <a16:creationId xmlns:a16="http://schemas.microsoft.com/office/drawing/2014/main" id="{B73AE9FB-B431-64F0-3B3B-0FF548022892}"/>
              </a:ext>
            </a:extLst>
          </p:cNvPr>
          <p:cNvSpPr>
            <a:spLocks noGrp="1"/>
          </p:cNvSpPr>
          <p:nvPr>
            <p:ph idx="1"/>
          </p:nvPr>
        </p:nvSpPr>
        <p:spPr>
          <a:xfrm>
            <a:off x="680321" y="2005782"/>
            <a:ext cx="10557950" cy="4542502"/>
          </a:xfrm>
        </p:spPr>
        <p:txBody>
          <a:bodyPr>
            <a:noAutofit/>
          </a:bodyPr>
          <a:lstStyle/>
          <a:p>
            <a:pPr>
              <a:buFont typeface="Wingdings" panose="05000000000000000000" pitchFamily="2" charset="2"/>
              <a:buChar char="v"/>
            </a:pPr>
            <a:r>
              <a:rPr lang="en-US" sz="4000" b="1" dirty="0">
                <a:effectLst>
                  <a:outerShdw blurRad="38100" dist="38100" dir="2700000" algn="tl">
                    <a:srgbClr val="000000">
                      <a:alpha val="43137"/>
                    </a:srgbClr>
                  </a:outerShdw>
                </a:effectLst>
              </a:rPr>
              <a:t>Internal Devaluation: Internal devaluation happens especially if a country is a member of common currency area like the eurozone. Because the country cannot directly devalue its currency, it lowers its production costs through such measures as lowering taxes, salaries or price of public services.</a:t>
            </a:r>
          </a:p>
        </p:txBody>
      </p:sp>
      <p:pic>
        <p:nvPicPr>
          <p:cNvPr id="4" name="Picture 3" descr="A close-up of a pen&#10;&#10;Description automatically generated">
            <a:extLst>
              <a:ext uri="{FF2B5EF4-FFF2-40B4-BE49-F238E27FC236}">
                <a16:creationId xmlns:a16="http://schemas.microsoft.com/office/drawing/2014/main" id="{2E8C67D9-64E0-797C-FFA0-EBC6AF0720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863740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AA18E-AEA0-6966-267C-8FCD8339FD9F}"/>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CAUSES &amp; TYPES OF DEVALUATION contd.</a:t>
            </a:r>
            <a:endParaRPr lang="en-US" dirty="0"/>
          </a:p>
        </p:txBody>
      </p:sp>
      <p:sp>
        <p:nvSpPr>
          <p:cNvPr id="3" name="Content Placeholder 2">
            <a:extLst>
              <a:ext uri="{FF2B5EF4-FFF2-40B4-BE49-F238E27FC236}">
                <a16:creationId xmlns:a16="http://schemas.microsoft.com/office/drawing/2014/main" id="{CA8B988E-5E15-261E-3B52-2586C0203B13}"/>
              </a:ext>
            </a:extLst>
          </p:cNvPr>
          <p:cNvSpPr>
            <a:spLocks noGrp="1"/>
          </p:cNvSpPr>
          <p:nvPr>
            <p:ph idx="1"/>
          </p:nvPr>
        </p:nvSpPr>
        <p:spPr>
          <a:xfrm>
            <a:off x="680321" y="1991032"/>
            <a:ext cx="9613861" cy="4498258"/>
          </a:xfrm>
        </p:spPr>
        <p:txBody>
          <a:bodyPr>
            <a:normAutofit fontScale="92500" lnSpcReduction="20000"/>
          </a:bodyPr>
          <a:lstStyle/>
          <a:p>
            <a:pPr>
              <a:buFont typeface="Wingdings" panose="05000000000000000000" pitchFamily="2" charset="2"/>
              <a:buChar char="v"/>
            </a:pPr>
            <a:r>
              <a:rPr lang="en-US" sz="4000" b="1" dirty="0">
                <a:effectLst>
                  <a:outerShdw blurRad="38100" dist="38100" dir="2700000" algn="tl">
                    <a:srgbClr val="000000">
                      <a:alpha val="43137"/>
                    </a:srgbClr>
                  </a:outerShdw>
                </a:effectLst>
              </a:rPr>
              <a:t>Competitive Devaluation: This happens where two or more compete  to improve their position in international markets. Each country tries to devalue its currency to the more competitive in terms of exports and foreign investments. This scenario is known as currency war. Its impact is temporary and losses effectiveness when their countries implement devaluation policies.</a:t>
            </a:r>
          </a:p>
          <a:p>
            <a:pPr marL="0" indent="0">
              <a:buNone/>
            </a:pPr>
            <a:endParaRPr lang="en-US" sz="3200" b="1" dirty="0">
              <a:effectLst>
                <a:outerShdw blurRad="38100" dist="38100" dir="2700000" algn="tl">
                  <a:srgbClr val="000000">
                    <a:alpha val="43137"/>
                  </a:srgbClr>
                </a:outerShdw>
              </a:effectLst>
            </a:endParaRPr>
          </a:p>
        </p:txBody>
      </p:sp>
      <p:pic>
        <p:nvPicPr>
          <p:cNvPr id="4" name="Picture 3" descr="A close-up of a pen&#10;&#10;Description automatically generated">
            <a:extLst>
              <a:ext uri="{FF2B5EF4-FFF2-40B4-BE49-F238E27FC236}">
                <a16:creationId xmlns:a16="http://schemas.microsoft.com/office/drawing/2014/main" id="{D1B1181D-3173-8B1C-C926-9D32A2FDD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131883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23E5-CFE7-ED6A-D342-AF2B1C96C184}"/>
              </a:ext>
            </a:extLst>
          </p:cNvPr>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Arial Rounded MT Bold" panose="020F0704030504030204" pitchFamily="34" charset="0"/>
              </a:rPr>
              <a:t>CAUSES &amp; TYPES OF DEVALUATION contd. </a:t>
            </a:r>
            <a:endParaRPr lang="en-US" dirty="0"/>
          </a:p>
        </p:txBody>
      </p:sp>
      <p:sp>
        <p:nvSpPr>
          <p:cNvPr id="3" name="Content Placeholder 2">
            <a:extLst>
              <a:ext uri="{FF2B5EF4-FFF2-40B4-BE49-F238E27FC236}">
                <a16:creationId xmlns:a16="http://schemas.microsoft.com/office/drawing/2014/main" id="{CBE0D33E-A241-7809-62C8-C88D7C2A0D0B}"/>
              </a:ext>
            </a:extLst>
          </p:cNvPr>
          <p:cNvSpPr>
            <a:spLocks noGrp="1"/>
          </p:cNvSpPr>
          <p:nvPr>
            <p:ph idx="1"/>
          </p:nvPr>
        </p:nvSpPr>
        <p:spPr>
          <a:xfrm>
            <a:off x="162233" y="1991032"/>
            <a:ext cx="11179278" cy="4483510"/>
          </a:xfrm>
        </p:spPr>
        <p:txBody>
          <a:bodyPr>
            <a:noAutofit/>
          </a:bodyPr>
          <a:lstStyle/>
          <a:p>
            <a:pPr>
              <a:buFont typeface="Wingdings" panose="05000000000000000000" pitchFamily="2" charset="2"/>
              <a:buChar char="v"/>
            </a:pPr>
            <a:r>
              <a:rPr lang="en-US" sz="4000" b="1" dirty="0">
                <a:effectLst>
                  <a:outerShdw blurRad="38100" dist="38100" dir="2700000" algn="tl">
                    <a:srgbClr val="000000">
                      <a:alpha val="43137"/>
                    </a:srgbClr>
                  </a:outerShdw>
                </a:effectLst>
              </a:rPr>
              <a:t>Fiscal Devaluation: This aims to lower taxes related to productivity so that local industries will be more competitive against foreign industry without direct currency devaluation. To make it effective, both direct and indirect taxes must be adjusted. </a:t>
            </a:r>
          </a:p>
          <a:p>
            <a:pPr marL="0" indent="0">
              <a:buNone/>
            </a:pPr>
            <a:r>
              <a:rPr lang="en-US" sz="4000" b="1" dirty="0">
                <a:effectLst>
                  <a:outerShdw blurRad="38100" dist="38100" dir="2700000" algn="tl">
                    <a:srgbClr val="000000">
                      <a:alpha val="43137"/>
                    </a:srgbClr>
                  </a:outerShdw>
                </a:effectLst>
              </a:rPr>
              <a:t>To offset lower taxes, VAT has to be increased as it is consumption tax.  </a:t>
            </a:r>
          </a:p>
        </p:txBody>
      </p:sp>
      <p:pic>
        <p:nvPicPr>
          <p:cNvPr id="4" name="Picture 3" descr="A close-up of a pen&#10;&#10;Description automatically generated">
            <a:extLst>
              <a:ext uri="{FF2B5EF4-FFF2-40B4-BE49-F238E27FC236}">
                <a16:creationId xmlns:a16="http://schemas.microsoft.com/office/drawing/2014/main" id="{47BBC5DE-75E2-7B83-840E-AFCE2FE78E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026134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1BE98-6C98-0982-6332-59C44D2834B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OTHER WAYS TO DEVALUE A CURRENCY</a:t>
            </a:r>
            <a:endParaRPr lang="en-US" dirty="0"/>
          </a:p>
        </p:txBody>
      </p:sp>
      <p:sp>
        <p:nvSpPr>
          <p:cNvPr id="3" name="Content Placeholder 2">
            <a:extLst>
              <a:ext uri="{FF2B5EF4-FFF2-40B4-BE49-F238E27FC236}">
                <a16:creationId xmlns:a16="http://schemas.microsoft.com/office/drawing/2014/main" id="{420F55C9-F839-CFB1-EEF2-70025A2FECF1}"/>
              </a:ext>
            </a:extLst>
          </p:cNvPr>
          <p:cNvSpPr>
            <a:spLocks noGrp="1"/>
          </p:cNvSpPr>
          <p:nvPr>
            <p:ph idx="1"/>
          </p:nvPr>
        </p:nvSpPr>
        <p:spPr>
          <a:xfrm>
            <a:off x="680321" y="2336873"/>
            <a:ext cx="10100750" cy="3599316"/>
          </a:xfrm>
        </p:spPr>
        <p:txBody>
          <a:bodyPr>
            <a:normAutofit/>
          </a:bodyPr>
          <a:lstStyle/>
          <a:p>
            <a:pPr>
              <a:buFont typeface="Wingdings" panose="05000000000000000000" pitchFamily="2" charset="2"/>
              <a:buChar char="v"/>
            </a:pPr>
            <a:r>
              <a:rPr lang="en-US" sz="4400" b="1" dirty="0">
                <a:effectLst>
                  <a:outerShdw blurRad="38100" dist="38100" dir="2700000" algn="tl">
                    <a:srgbClr val="000000">
                      <a:alpha val="43137"/>
                    </a:srgbClr>
                  </a:outerShdw>
                </a:effectLst>
              </a:rPr>
              <a:t>Purposefully printing more money.</a:t>
            </a:r>
          </a:p>
          <a:p>
            <a:pPr>
              <a:buFont typeface="Wingdings" panose="05000000000000000000" pitchFamily="2" charset="2"/>
              <a:buChar char="v"/>
            </a:pPr>
            <a:r>
              <a:rPr lang="en-US" sz="4400" b="1" dirty="0">
                <a:effectLst>
                  <a:outerShdw blurRad="38100" dist="38100" dir="2700000" algn="tl">
                    <a:srgbClr val="000000">
                      <a:alpha val="43137"/>
                    </a:srgbClr>
                  </a:outerShdw>
                </a:effectLst>
              </a:rPr>
              <a:t>Nigeria’s Ways and Means. Spending the money before seeking Parliaments approval.</a:t>
            </a:r>
          </a:p>
        </p:txBody>
      </p:sp>
      <p:pic>
        <p:nvPicPr>
          <p:cNvPr id="4" name="Picture 3" descr="A close-up of a pen&#10;&#10;Description automatically generated">
            <a:extLst>
              <a:ext uri="{FF2B5EF4-FFF2-40B4-BE49-F238E27FC236}">
                <a16:creationId xmlns:a16="http://schemas.microsoft.com/office/drawing/2014/main" id="{71C62AFD-63F4-BCCA-0FDD-1EF0DC82C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868214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24C61-C694-C71E-DD11-B9846C2C939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a:t>
            </a:r>
          </a:p>
        </p:txBody>
      </p:sp>
      <p:sp>
        <p:nvSpPr>
          <p:cNvPr id="3" name="Content Placeholder 2">
            <a:extLst>
              <a:ext uri="{FF2B5EF4-FFF2-40B4-BE49-F238E27FC236}">
                <a16:creationId xmlns:a16="http://schemas.microsoft.com/office/drawing/2014/main" id="{FA078D2E-54B6-924D-FF7E-43AE64F6B950}"/>
              </a:ext>
            </a:extLst>
          </p:cNvPr>
          <p:cNvSpPr>
            <a:spLocks noGrp="1"/>
          </p:cNvSpPr>
          <p:nvPr>
            <p:ph idx="1"/>
          </p:nvPr>
        </p:nvSpPr>
        <p:spPr>
          <a:xfrm>
            <a:off x="680321" y="2005781"/>
            <a:ext cx="9613861" cy="3930408"/>
          </a:xfrm>
        </p:spPr>
        <p:txBody>
          <a:bodyPr>
            <a:normAutofit lnSpcReduction="10000"/>
          </a:bodyPr>
          <a:lstStyle/>
          <a:p>
            <a:pPr marL="742950" indent="-742950">
              <a:buAutoNum type="arabicPeriod"/>
            </a:pPr>
            <a:r>
              <a:rPr lang="en-US" sz="4000" b="1" dirty="0"/>
              <a:t>To Boost Exports. On the world market. Goods from one country must compete with those from all other countries. Thus, one of the key objectives of Naira devaluation, like other currency devaluations is to boost exports.</a:t>
            </a:r>
          </a:p>
          <a:p>
            <a:pPr marL="0" indent="0">
              <a:buNone/>
            </a:pPr>
            <a:endParaRPr lang="en-US" sz="3600" b="1" dirty="0"/>
          </a:p>
          <a:p>
            <a:pPr marL="0" indent="0">
              <a:buNone/>
            </a:pPr>
            <a:endParaRPr lang="en-US" sz="3600" b="1" dirty="0"/>
          </a:p>
        </p:txBody>
      </p:sp>
      <p:pic>
        <p:nvPicPr>
          <p:cNvPr id="4" name="Picture 3" descr="A close-up of a pen&#10;&#10;Description automatically generated">
            <a:extLst>
              <a:ext uri="{FF2B5EF4-FFF2-40B4-BE49-F238E27FC236}">
                <a16:creationId xmlns:a16="http://schemas.microsoft.com/office/drawing/2014/main" id="{6460F50A-F88D-57D6-E7BA-1F60A9A1A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498586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FC9A1-BB8C-980C-9124-710D44DE450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B69A7BDB-3369-31F3-32B4-30927E670798}"/>
              </a:ext>
            </a:extLst>
          </p:cNvPr>
          <p:cNvSpPr>
            <a:spLocks noGrp="1"/>
          </p:cNvSpPr>
          <p:nvPr>
            <p:ph idx="1"/>
          </p:nvPr>
        </p:nvSpPr>
        <p:spPr/>
        <p:txBody>
          <a:bodyPr>
            <a:normAutofit/>
          </a:bodyPr>
          <a:lstStyle/>
          <a:p>
            <a:pPr marL="0" indent="0">
              <a:buNone/>
            </a:pPr>
            <a:r>
              <a:rPr lang="en-US" sz="4400" b="1" dirty="0">
                <a:effectLst>
                  <a:outerShdw blurRad="38100" dist="38100" dir="2700000" algn="tl">
                    <a:srgbClr val="000000">
                      <a:alpha val="43137"/>
                    </a:srgbClr>
                  </a:outerShdw>
                </a:effectLst>
              </a:rPr>
              <a:t>2. To Shrink Trade Deficits. One of the major benefits of local currency devaluation is to shrink imports due to increasing cost of foreign currencies. </a:t>
            </a:r>
          </a:p>
        </p:txBody>
      </p:sp>
      <p:pic>
        <p:nvPicPr>
          <p:cNvPr id="4" name="Picture 3" descr="A close-up of a pen&#10;&#10;Description automatically generated">
            <a:extLst>
              <a:ext uri="{FF2B5EF4-FFF2-40B4-BE49-F238E27FC236}">
                <a16:creationId xmlns:a16="http://schemas.microsoft.com/office/drawing/2014/main" id="{B9D7469C-8F4D-FED0-CDAF-94C4130354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5325114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C7ECC-B62B-8DD5-18CD-CB42EF22A3A3}"/>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537B044E-B624-C7F3-30C8-536AE021B7AA}"/>
              </a:ext>
            </a:extLst>
          </p:cNvPr>
          <p:cNvSpPr>
            <a:spLocks noGrp="1"/>
          </p:cNvSpPr>
          <p:nvPr>
            <p:ph idx="1"/>
          </p:nvPr>
        </p:nvSpPr>
        <p:spPr>
          <a:xfrm>
            <a:off x="680321" y="2005781"/>
            <a:ext cx="9613861" cy="3930408"/>
          </a:xfrm>
        </p:spPr>
        <p:txBody>
          <a:bodyPr>
            <a:normAutofit fontScale="85000" lnSpcReduction="10000"/>
          </a:bodyPr>
          <a:lstStyle/>
          <a:p>
            <a:pPr marL="0" indent="0">
              <a:buNone/>
            </a:pPr>
            <a:r>
              <a:rPr lang="en-US" sz="4400" b="1" dirty="0">
                <a:effectLst>
                  <a:outerShdw blurRad="38100" dist="38100" dir="2700000" algn="tl">
                    <a:srgbClr val="000000">
                      <a:alpha val="43137"/>
                    </a:srgbClr>
                  </a:outerShdw>
                </a:effectLst>
              </a:rPr>
              <a:t>3. To Reduce Sovereign Debt Burdens. A government may be incentivized to encourage a weak currency policy if it has a lot of government-issued sovereign debts to service on a regular basis. </a:t>
            </a:r>
          </a:p>
          <a:p>
            <a:pPr marL="0" indent="0">
              <a:buNone/>
            </a:pPr>
            <a:r>
              <a:rPr lang="en-US" sz="4400" b="1" dirty="0">
                <a:effectLst>
                  <a:outerShdw blurRad="38100" dist="38100" dir="2700000" algn="tl">
                    <a:srgbClr val="000000">
                      <a:alpha val="43137"/>
                    </a:srgbClr>
                  </a:outerShdw>
                </a:effectLst>
              </a:rPr>
              <a:t>If fixed, a weaker currency makes these payments effectively less expensive over time.</a:t>
            </a:r>
          </a:p>
        </p:txBody>
      </p:sp>
      <p:pic>
        <p:nvPicPr>
          <p:cNvPr id="4" name="Picture 3" descr="A close-up of a pen&#10;&#10;Description automatically generated">
            <a:extLst>
              <a:ext uri="{FF2B5EF4-FFF2-40B4-BE49-F238E27FC236}">
                <a16:creationId xmlns:a16="http://schemas.microsoft.com/office/drawing/2014/main" id="{44D3C99D-CCD7-156B-2FA4-E6DD86135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611763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9DEE0-E3F7-0980-1929-4E51D3D03509}"/>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6DE3396C-1A2E-06D8-6B1D-562352DC3092}"/>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4. Encourage Local Production: A devalued currency makes imported goods more expensive, discouraging their importation and promoting local production.</a:t>
            </a:r>
          </a:p>
        </p:txBody>
      </p:sp>
      <p:pic>
        <p:nvPicPr>
          <p:cNvPr id="4" name="Picture 3" descr="A close-up of a pen&#10;&#10;Description automatically generated">
            <a:extLst>
              <a:ext uri="{FF2B5EF4-FFF2-40B4-BE49-F238E27FC236}">
                <a16:creationId xmlns:a16="http://schemas.microsoft.com/office/drawing/2014/main" id="{7B747B7E-02B6-FDBF-E105-918E9FB8A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906848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65BB-52A1-A1D1-962F-EFEE5C8AA5F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F08550C9-35E8-73AB-F470-C85D96F35F7C}"/>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5. Increasing Foreign Investment: A devalued currency can make it more attractive for foreign investors to invest in the country, as it reduces the cost of operations such as cheaper </a:t>
            </a:r>
            <a:r>
              <a:rPr lang="en-US" sz="4000" b="1" dirty="0" err="1">
                <a:effectLst>
                  <a:outerShdw blurRad="38100" dist="38100" dir="2700000" algn="tl">
                    <a:srgbClr val="000000">
                      <a:alpha val="43137"/>
                    </a:srgbClr>
                  </a:outerShdw>
                </a:effectLst>
              </a:rPr>
              <a:t>labour</a:t>
            </a:r>
            <a:r>
              <a:rPr lang="en-US" sz="4000" b="1" dirty="0">
                <a:effectLst>
                  <a:outerShdw blurRad="38100" dist="38100" dir="2700000" algn="tl">
                    <a:srgbClr val="000000">
                      <a:alpha val="43137"/>
                    </a:srgbClr>
                  </a:outerShdw>
                </a:effectLst>
              </a:rPr>
              <a:t> and lower production costs.</a:t>
            </a:r>
          </a:p>
        </p:txBody>
      </p:sp>
      <p:pic>
        <p:nvPicPr>
          <p:cNvPr id="4" name="Picture 3" descr="A close-up of a pen&#10;&#10;Description automatically generated">
            <a:extLst>
              <a:ext uri="{FF2B5EF4-FFF2-40B4-BE49-F238E27FC236}">
                <a16:creationId xmlns:a16="http://schemas.microsoft.com/office/drawing/2014/main" id="{BE8D4805-F616-A58A-B1C9-12026CA52D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721454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7C02-9F00-B74C-D7CB-1E08303CEEB9}"/>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B76275DD-3DD8-DE81-2954-039E0B2DAC02}"/>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6. Improving Balance of Payments: With earnings from exports increasing and imports becoming expensive due to devaluation, the country’s balance of payments may improve.</a:t>
            </a:r>
          </a:p>
        </p:txBody>
      </p:sp>
      <p:pic>
        <p:nvPicPr>
          <p:cNvPr id="4" name="Picture 3" descr="A close-up of a pen&#10;&#10;Description automatically generated">
            <a:extLst>
              <a:ext uri="{FF2B5EF4-FFF2-40B4-BE49-F238E27FC236}">
                <a16:creationId xmlns:a16="http://schemas.microsoft.com/office/drawing/2014/main" id="{08ED5279-8D56-AD23-6EE3-BDA24F7BA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732850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534FB-19F6-06A5-E983-96670FC27F16}"/>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8AF855CB-E39B-C150-6CEA-D65A707D1C01}"/>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7. Boosting Government Revenue: With increased export revenue, the government can earn more foreign currency, leading to increased revenue.</a:t>
            </a:r>
          </a:p>
        </p:txBody>
      </p:sp>
      <p:pic>
        <p:nvPicPr>
          <p:cNvPr id="4" name="Picture 3" descr="A close-up of a pen&#10;&#10;Description automatically generated">
            <a:extLst>
              <a:ext uri="{FF2B5EF4-FFF2-40B4-BE49-F238E27FC236}">
                <a16:creationId xmlns:a16="http://schemas.microsoft.com/office/drawing/2014/main" id="{CAD22422-1B19-4085-3AFF-7E05197D94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698540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292E3-BBC8-FBE8-2A03-EF8CECEDE68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AC241976-AFA4-C6F8-2F18-E1FA08D6B236}"/>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8.Improving Economic Growth: With increased exports, increased revenue, and growing government revenue, economic growth can be improved, leading to overall improvement in the standard of living within the country. </a:t>
            </a:r>
          </a:p>
        </p:txBody>
      </p:sp>
      <p:pic>
        <p:nvPicPr>
          <p:cNvPr id="4" name="Picture 3" descr="A close-up of a pen&#10;&#10;Description automatically generated">
            <a:extLst>
              <a:ext uri="{FF2B5EF4-FFF2-40B4-BE49-F238E27FC236}">
                <a16:creationId xmlns:a16="http://schemas.microsoft.com/office/drawing/2014/main" id="{1C70C2FB-1DFF-624B-04FC-CCC134E17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112101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B3C2B-75C2-8666-7F7A-76B29E3CE122}"/>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FA81B5C6-91EC-D760-7F2F-376F88F60FBA}"/>
              </a:ext>
            </a:extLst>
          </p:cNvPr>
          <p:cNvSpPr>
            <a:spLocks noGrp="1"/>
          </p:cNvSpPr>
          <p:nvPr>
            <p:ph idx="1"/>
          </p:nvPr>
        </p:nvSpPr>
        <p:spPr/>
        <p:txBody>
          <a:bodyPr>
            <a:normAutofit lnSpcReduction="10000"/>
          </a:bodyPr>
          <a:lstStyle/>
          <a:p>
            <a:pPr marL="0" indent="0">
              <a:buNone/>
            </a:pPr>
            <a:r>
              <a:rPr lang="en-US" sz="4000" b="1" dirty="0">
                <a:effectLst>
                  <a:outerShdw blurRad="38100" dist="38100" dir="2700000" algn="tl">
                    <a:srgbClr val="000000">
                      <a:alpha val="43137"/>
                    </a:srgbClr>
                  </a:outerShdw>
                </a:effectLst>
              </a:rPr>
              <a:t>9. Stimulating Tourism: A devalued currency could make a country comparatively cheaper as a tourism destination, stimulating the country’s tourism sector and simultaneously generating revenue for the government.</a:t>
            </a:r>
          </a:p>
        </p:txBody>
      </p:sp>
      <p:pic>
        <p:nvPicPr>
          <p:cNvPr id="4" name="Picture 3" descr="A close-up of a pen&#10;&#10;Description automatically generated">
            <a:extLst>
              <a:ext uri="{FF2B5EF4-FFF2-40B4-BE49-F238E27FC236}">
                <a16:creationId xmlns:a16="http://schemas.microsoft.com/office/drawing/2014/main" id="{75F45677-D301-1346-D6AD-7F50D5B45C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490870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091B-EDA5-B239-1954-DEF1533F4996}"/>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BENEFITS OF CURRENCY  DEVALUATION contd.</a:t>
            </a:r>
            <a:endParaRPr lang="en-US" dirty="0"/>
          </a:p>
        </p:txBody>
      </p:sp>
      <p:sp>
        <p:nvSpPr>
          <p:cNvPr id="3" name="Content Placeholder 2">
            <a:extLst>
              <a:ext uri="{FF2B5EF4-FFF2-40B4-BE49-F238E27FC236}">
                <a16:creationId xmlns:a16="http://schemas.microsoft.com/office/drawing/2014/main" id="{22AF5BE7-8487-3AFB-F445-ED2A92279220}"/>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10. Improving Investor Confidence: Devaluation can help boost investor confidence in the country, as it shows the government’s commitment to economic growth.</a:t>
            </a:r>
          </a:p>
        </p:txBody>
      </p:sp>
      <p:pic>
        <p:nvPicPr>
          <p:cNvPr id="4" name="Picture 3" descr="A close-up of a pen&#10;&#10;Description automatically generated">
            <a:extLst>
              <a:ext uri="{FF2B5EF4-FFF2-40B4-BE49-F238E27FC236}">
                <a16:creationId xmlns:a16="http://schemas.microsoft.com/office/drawing/2014/main" id="{632DDFF6-BD97-F709-2847-509C2B68B3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221067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E7DDD-C271-1D12-3387-E063BEC84048}"/>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DEMERITS OF NAIRA DEVALUATION</a:t>
            </a:r>
          </a:p>
        </p:txBody>
      </p:sp>
      <p:sp>
        <p:nvSpPr>
          <p:cNvPr id="3" name="Content Placeholder 2">
            <a:extLst>
              <a:ext uri="{FF2B5EF4-FFF2-40B4-BE49-F238E27FC236}">
                <a16:creationId xmlns:a16="http://schemas.microsoft.com/office/drawing/2014/main" id="{477633CE-C0F4-50F2-5835-A1316C83A95D}"/>
              </a:ext>
            </a:extLst>
          </p:cNvPr>
          <p:cNvSpPr>
            <a:spLocks noGrp="1"/>
          </p:cNvSpPr>
          <p:nvPr>
            <p:ph idx="1"/>
          </p:nvPr>
        </p:nvSpPr>
        <p:spPr>
          <a:xfrm>
            <a:off x="680321" y="2448231"/>
            <a:ext cx="9613861" cy="3487957"/>
          </a:xfrm>
        </p:spPr>
        <p:txBody>
          <a:bodyPr>
            <a:normAutofit/>
          </a:bodyPr>
          <a:lstStyle/>
          <a:p>
            <a:pPr marL="0" indent="0">
              <a:buNone/>
            </a:pPr>
            <a:r>
              <a:rPr lang="en-US" sz="4000" b="1" dirty="0">
                <a:effectLst>
                  <a:outerShdw blurRad="38100" dist="38100" dir="2700000" algn="tl">
                    <a:srgbClr val="000000">
                      <a:alpha val="43137"/>
                    </a:srgbClr>
                  </a:outerShdw>
                </a:effectLst>
              </a:rPr>
              <a:t>1. Naira Devaluation Fuels Inflation: In import-dependent countries like Nigeria, currency devaluation fuels inflation as imports become more expensive and there are no readily available substitutes.</a:t>
            </a:r>
          </a:p>
        </p:txBody>
      </p:sp>
      <p:pic>
        <p:nvPicPr>
          <p:cNvPr id="4" name="Picture 3" descr="A close-up of a pen&#10;&#10;Description automatically generated">
            <a:extLst>
              <a:ext uri="{FF2B5EF4-FFF2-40B4-BE49-F238E27FC236}">
                <a16:creationId xmlns:a16="http://schemas.microsoft.com/office/drawing/2014/main" id="{C2C0470C-164E-1118-751B-AF040DFE21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40573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7CB7F-6B7D-C783-F556-15734FEBD26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DEMERITS OF NAIRA DEVALUATION contd.</a:t>
            </a:r>
            <a:endParaRPr lang="en-US" dirty="0"/>
          </a:p>
        </p:txBody>
      </p:sp>
      <p:sp>
        <p:nvSpPr>
          <p:cNvPr id="3" name="Content Placeholder 2">
            <a:extLst>
              <a:ext uri="{FF2B5EF4-FFF2-40B4-BE49-F238E27FC236}">
                <a16:creationId xmlns:a16="http://schemas.microsoft.com/office/drawing/2014/main" id="{CBC31427-6265-4ABB-423B-DCD8CD3BAAB8}"/>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2. Flooding The Local Market with Both Standard &amp; Sub-Standard Goods: During currency devaluation, the local markets tend to be flooded with both standard and sub-standard goods as it turns like a dumping ground.</a:t>
            </a:r>
          </a:p>
        </p:txBody>
      </p:sp>
      <p:pic>
        <p:nvPicPr>
          <p:cNvPr id="4" name="Picture 3" descr="A close-up of a pen&#10;&#10;Description automatically generated">
            <a:extLst>
              <a:ext uri="{FF2B5EF4-FFF2-40B4-BE49-F238E27FC236}">
                <a16:creationId xmlns:a16="http://schemas.microsoft.com/office/drawing/2014/main" id="{6F13FF3F-1CB3-43C1-D168-347878550F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4249900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972E7-BF78-ACB2-C211-DA4CBF92F4D9}"/>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DEMERITS OF NAIRA DEVALUATION contd.</a:t>
            </a:r>
            <a:endParaRPr lang="en-US" dirty="0"/>
          </a:p>
        </p:txBody>
      </p:sp>
      <p:sp>
        <p:nvSpPr>
          <p:cNvPr id="3" name="Content Placeholder 2">
            <a:extLst>
              <a:ext uri="{FF2B5EF4-FFF2-40B4-BE49-F238E27FC236}">
                <a16:creationId xmlns:a16="http://schemas.microsoft.com/office/drawing/2014/main" id="{82F4DCF2-6088-1958-7CFE-7FAB3772E6FA}"/>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3. Crippling of Local Industries. When we flood our local markets with foreign goods, standard and sub-standards, we cripple our local industries. They down-size in the struggle and may shut down completely.</a:t>
            </a:r>
          </a:p>
        </p:txBody>
      </p:sp>
      <p:pic>
        <p:nvPicPr>
          <p:cNvPr id="4" name="Picture 3" descr="A close-up of a pen&#10;&#10;Description automatically generated">
            <a:extLst>
              <a:ext uri="{FF2B5EF4-FFF2-40B4-BE49-F238E27FC236}">
                <a16:creationId xmlns:a16="http://schemas.microsoft.com/office/drawing/2014/main" id="{311F6223-DBF2-DA79-36BF-094A50C23A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474038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01132-7412-8DAB-E413-50BBA7C1B891}"/>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DEMERITS OF NAIRA DEVALUATION contd.</a:t>
            </a:r>
            <a:endParaRPr lang="en-US" dirty="0"/>
          </a:p>
        </p:txBody>
      </p:sp>
      <p:sp>
        <p:nvSpPr>
          <p:cNvPr id="3" name="Content Placeholder 2">
            <a:extLst>
              <a:ext uri="{FF2B5EF4-FFF2-40B4-BE49-F238E27FC236}">
                <a16:creationId xmlns:a16="http://schemas.microsoft.com/office/drawing/2014/main" id="{8597570D-80DD-2688-BA87-53A9B6799E49}"/>
              </a:ext>
            </a:extLst>
          </p:cNvPr>
          <p:cNvSpPr>
            <a:spLocks noGrp="1"/>
          </p:cNvSpPr>
          <p:nvPr>
            <p:ph idx="1"/>
          </p:nvPr>
        </p:nvSpPr>
        <p:spPr>
          <a:xfrm>
            <a:off x="680321" y="2336873"/>
            <a:ext cx="10159744" cy="4034430"/>
          </a:xfrm>
        </p:spPr>
        <p:txBody>
          <a:bodyPr>
            <a:noAutofit/>
          </a:bodyPr>
          <a:lstStyle/>
          <a:p>
            <a:pPr marL="0" indent="0">
              <a:buNone/>
            </a:pPr>
            <a:r>
              <a:rPr lang="en-US" sz="4000" b="1" dirty="0">
                <a:effectLst>
                  <a:outerShdw blurRad="38100" dist="38100" dir="2700000" algn="tl">
                    <a:srgbClr val="000000">
                      <a:alpha val="43137"/>
                    </a:srgbClr>
                  </a:outerShdw>
                </a:effectLst>
              </a:rPr>
              <a:t>4. It Fuels the Wave of Crimes. Industries that are meant to create employments are shutting down by the dozens on a daily basis, graduates are coming out year-on-year and no jobs.</a:t>
            </a:r>
          </a:p>
          <a:p>
            <a:pPr marL="0" indent="0">
              <a:buNone/>
            </a:pPr>
            <a:r>
              <a:rPr lang="en-US" sz="4000" b="1" dirty="0">
                <a:effectLst>
                  <a:outerShdw blurRad="38100" dist="38100" dir="2700000" algn="tl">
                    <a:srgbClr val="000000">
                      <a:alpha val="43137"/>
                    </a:srgbClr>
                  </a:outerShdw>
                </a:effectLst>
              </a:rPr>
              <a:t>They turn to drugs, alcohol and crimes to keep body and soul together.</a:t>
            </a:r>
          </a:p>
        </p:txBody>
      </p:sp>
      <p:pic>
        <p:nvPicPr>
          <p:cNvPr id="4" name="Picture 3" descr="A close-up of a pen&#10;&#10;Description automatically generated">
            <a:extLst>
              <a:ext uri="{FF2B5EF4-FFF2-40B4-BE49-F238E27FC236}">
                <a16:creationId xmlns:a16="http://schemas.microsoft.com/office/drawing/2014/main" id="{74D992FA-753B-6D61-9AE3-526C2C9003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578604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CFE9D-8F1B-2D3D-7A57-AF840BB1C07D}"/>
              </a:ext>
            </a:extLst>
          </p:cNvPr>
          <p:cNvSpPr>
            <a:spLocks noGrp="1"/>
          </p:cNvSpPr>
          <p:nvPr>
            <p:ph type="title"/>
          </p:nvPr>
        </p:nvSpPr>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a:t>
            </a:r>
          </a:p>
        </p:txBody>
      </p:sp>
      <p:sp>
        <p:nvSpPr>
          <p:cNvPr id="3" name="Content Placeholder 2">
            <a:extLst>
              <a:ext uri="{FF2B5EF4-FFF2-40B4-BE49-F238E27FC236}">
                <a16:creationId xmlns:a16="http://schemas.microsoft.com/office/drawing/2014/main" id="{2E146051-3245-84C7-725E-68571C92F4FF}"/>
              </a:ext>
            </a:extLst>
          </p:cNvPr>
          <p:cNvSpPr>
            <a:spLocks noGrp="1"/>
          </p:cNvSpPr>
          <p:nvPr>
            <p:ph idx="1"/>
          </p:nvPr>
        </p:nvSpPr>
        <p:spPr>
          <a:xfrm>
            <a:off x="680321" y="2064774"/>
            <a:ext cx="9613861" cy="4513007"/>
          </a:xfrm>
        </p:spPr>
        <p:txBody>
          <a:bodyPr>
            <a:normAutofit fontScale="92500" lnSpcReduction="10000"/>
          </a:bodyPr>
          <a:lstStyle/>
          <a:p>
            <a:pPr marL="0" indent="0">
              <a:buNone/>
            </a:pPr>
            <a:r>
              <a:rPr lang="en-US" sz="3600" b="1" dirty="0">
                <a:effectLst>
                  <a:outerShdw blurRad="38100" dist="38100" dir="2700000" algn="tl">
                    <a:srgbClr val="000000">
                      <a:alpha val="43137"/>
                    </a:srgbClr>
                  </a:outerShdw>
                </a:effectLst>
              </a:rPr>
              <a:t>The basic conditions for the successful working of devaluation of currency are:</a:t>
            </a:r>
          </a:p>
          <a:p>
            <a:pPr marL="742950" indent="-742950">
              <a:buAutoNum type="arabicPeriod"/>
            </a:pPr>
            <a:r>
              <a:rPr lang="en-US" sz="3600" b="1" dirty="0">
                <a:effectLst>
                  <a:outerShdw blurRad="38100" dist="38100" dir="2700000" algn="tl">
                    <a:srgbClr val="000000">
                      <a:alpha val="43137"/>
                    </a:srgbClr>
                  </a:outerShdw>
                </a:effectLst>
              </a:rPr>
              <a:t>Fairly Elastic Demand: A fairly elastic demand for imports and exports eases the success of devaluation. But if the country’s demand for imports and exports is inelastic, devaluation will worsen the balance of payments position by increasing the total value of imports while reducing the value of exports.</a:t>
            </a:r>
          </a:p>
          <a:p>
            <a:pPr marL="0" indent="0">
              <a:buNone/>
            </a:pPr>
            <a:endParaRPr lang="en-US" sz="3600" b="1" dirty="0">
              <a:effectLst>
                <a:outerShdw blurRad="38100" dist="38100" dir="2700000" algn="tl">
                  <a:srgbClr val="000000">
                    <a:alpha val="43137"/>
                  </a:srgbClr>
                </a:outerShdw>
              </a:effectLst>
            </a:endParaRPr>
          </a:p>
        </p:txBody>
      </p:sp>
      <p:pic>
        <p:nvPicPr>
          <p:cNvPr id="4" name="Picture 3" descr="A close-up of a pen&#10;&#10;Description automatically generated">
            <a:extLst>
              <a:ext uri="{FF2B5EF4-FFF2-40B4-BE49-F238E27FC236}">
                <a16:creationId xmlns:a16="http://schemas.microsoft.com/office/drawing/2014/main" id="{42B17AE8-4685-06DB-FC1E-BA5123E69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99070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247E6-13C1-D553-A1D4-A39164F38889}"/>
              </a:ext>
            </a:extLst>
          </p:cNvPr>
          <p:cNvSpPr>
            <a:spLocks noGrp="1"/>
          </p:cNvSpPr>
          <p:nvPr>
            <p:ph type="title"/>
          </p:nvPr>
        </p:nvSpPr>
        <p:spPr>
          <a:xfrm>
            <a:off x="250723" y="753228"/>
            <a:ext cx="10161638"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677366BC-EE2D-EB8F-26F8-7648007EE759}"/>
              </a:ext>
            </a:extLst>
          </p:cNvPr>
          <p:cNvSpPr>
            <a:spLocks noGrp="1"/>
          </p:cNvSpPr>
          <p:nvPr>
            <p:ph idx="1"/>
          </p:nvPr>
        </p:nvSpPr>
        <p:spPr/>
        <p:txBody>
          <a:bodyPr>
            <a:normAutofit/>
          </a:bodyPr>
          <a:lstStyle/>
          <a:p>
            <a:pPr marL="0" indent="0">
              <a:buNone/>
            </a:pPr>
            <a:r>
              <a:rPr lang="en-US" sz="3200" b="1" dirty="0">
                <a:effectLst>
                  <a:outerShdw blurRad="38100" dist="38100" dir="2700000" algn="tl">
                    <a:srgbClr val="000000">
                      <a:alpha val="43137"/>
                    </a:srgbClr>
                  </a:outerShdw>
                </a:effectLst>
              </a:rPr>
              <a:t>Its been generally contended that devaluation will improve the balance of payments of the country if the sum of elasticities of its demand for imports and exports is greater than unity, i.e. (Dm + Dx &gt; 1). If the sum is less than unity, i.e. (Dm + Dx &lt; 1), the balance of payments position will be worsened by devaluation.</a:t>
            </a:r>
          </a:p>
        </p:txBody>
      </p:sp>
      <p:pic>
        <p:nvPicPr>
          <p:cNvPr id="4" name="Picture 3" descr="A close-up of a pen&#10;&#10;Description automatically generated">
            <a:extLst>
              <a:ext uri="{FF2B5EF4-FFF2-40B4-BE49-F238E27FC236}">
                <a16:creationId xmlns:a16="http://schemas.microsoft.com/office/drawing/2014/main" id="{24F18433-F5F3-695A-C0BA-A21622C4FC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374327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4FA2-CA9A-4F5E-001A-FCF13C15F7C4}"/>
              </a:ext>
            </a:extLst>
          </p:cNvPr>
          <p:cNvSpPr>
            <a:spLocks noGrp="1"/>
          </p:cNvSpPr>
          <p:nvPr>
            <p:ph type="title"/>
          </p:nvPr>
        </p:nvSpPr>
        <p:spPr>
          <a:xfrm>
            <a:off x="294969" y="753228"/>
            <a:ext cx="10161638"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E08F8626-8099-7952-8157-45925CC5F180}"/>
              </a:ext>
            </a:extLst>
          </p:cNvPr>
          <p:cNvSpPr>
            <a:spLocks noGrp="1"/>
          </p:cNvSpPr>
          <p:nvPr>
            <p:ph idx="1"/>
          </p:nvPr>
        </p:nvSpPr>
        <p:spPr/>
        <p:txBody>
          <a:bodyPr>
            <a:normAutofit/>
          </a:bodyPr>
          <a:lstStyle/>
          <a:p>
            <a:pPr marL="0" indent="0">
              <a:buNone/>
            </a:pPr>
            <a:r>
              <a:rPr lang="en-US" sz="3400" b="1" dirty="0">
                <a:effectLst>
                  <a:outerShdw blurRad="38100" dist="38100" dir="2700000" algn="tl">
                    <a:srgbClr val="000000">
                      <a:alpha val="43137"/>
                    </a:srgbClr>
                  </a:outerShdw>
                </a:effectLst>
              </a:rPr>
              <a:t>2. Structure of Imports &amp; Exports: If Nigeria as the devaluing country’s exports consists of non-traditional items, and have a large demand from the rest of the world, we can gain by improving our terms of trade due to increase in other countries’ demand for our products induced by devaluation. </a:t>
            </a:r>
          </a:p>
        </p:txBody>
      </p:sp>
      <p:pic>
        <p:nvPicPr>
          <p:cNvPr id="4" name="Picture 3" descr="A close-up of a pen&#10;&#10;Description automatically generated">
            <a:extLst>
              <a:ext uri="{FF2B5EF4-FFF2-40B4-BE49-F238E27FC236}">
                <a16:creationId xmlns:a16="http://schemas.microsoft.com/office/drawing/2014/main" id="{24EB20D1-E031-1B07-C9F8-3F9DDC4CFF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8511609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72CD-A81E-E036-BEE1-97277AFAA81F}"/>
              </a:ext>
            </a:extLst>
          </p:cNvPr>
          <p:cNvSpPr>
            <a:spLocks noGrp="1"/>
          </p:cNvSpPr>
          <p:nvPr>
            <p:ph type="title"/>
          </p:nvPr>
        </p:nvSpPr>
        <p:spPr>
          <a:xfrm>
            <a:off x="265471" y="753228"/>
            <a:ext cx="10161639"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A95EBAD4-D2BD-9FB6-8D58-4F129D49AA36}"/>
              </a:ext>
            </a:extLst>
          </p:cNvPr>
          <p:cNvSpPr>
            <a:spLocks noGrp="1"/>
          </p:cNvSpPr>
          <p:nvPr>
            <p:ph idx="1"/>
          </p:nvPr>
        </p:nvSpPr>
        <p:spPr/>
        <p:txBody>
          <a:bodyPr>
            <a:normAutofit/>
          </a:bodyPr>
          <a:lstStyle/>
          <a:p>
            <a:pPr marL="0" indent="0">
              <a:buNone/>
            </a:pPr>
            <a:r>
              <a:rPr lang="en-US" sz="3600" b="1" dirty="0">
                <a:effectLst>
                  <a:outerShdw blurRad="38100" dist="38100" dir="2700000" algn="tl">
                    <a:srgbClr val="000000">
                      <a:alpha val="43137"/>
                    </a:srgbClr>
                  </a:outerShdw>
                </a:effectLst>
              </a:rPr>
              <a:t>But if the devaluing country’s exports are largely of primary products and imports are of manufactured goods and industrial raw materials, etc., it will always have </a:t>
            </a:r>
            <a:r>
              <a:rPr lang="en-US" sz="3600" b="1" dirty="0" err="1">
                <a:effectLst>
                  <a:outerShdw blurRad="38100" dist="38100" dir="2700000" algn="tl">
                    <a:srgbClr val="000000">
                      <a:alpha val="43137"/>
                    </a:srgbClr>
                  </a:outerShdw>
                </a:effectLst>
              </a:rPr>
              <a:t>unfavourable</a:t>
            </a:r>
            <a:r>
              <a:rPr lang="en-US" sz="3600" b="1" dirty="0">
                <a:effectLst>
                  <a:outerShdw blurRad="38100" dist="38100" dir="2700000" algn="tl">
                    <a:srgbClr val="000000">
                      <a:alpha val="43137"/>
                    </a:srgbClr>
                  </a:outerShdw>
                </a:effectLst>
              </a:rPr>
              <a:t> terms of trade; so it will lose more under devaluation.</a:t>
            </a:r>
          </a:p>
        </p:txBody>
      </p:sp>
      <p:pic>
        <p:nvPicPr>
          <p:cNvPr id="4" name="Picture 3" descr="A close-up of a pen&#10;&#10;Description automatically generated">
            <a:extLst>
              <a:ext uri="{FF2B5EF4-FFF2-40B4-BE49-F238E27FC236}">
                <a16:creationId xmlns:a16="http://schemas.microsoft.com/office/drawing/2014/main" id="{8C26A132-D60D-C2F9-D5B7-F5283995B5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411926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589AC-8F93-EDE5-A166-1FC782673240}"/>
              </a:ext>
            </a:extLst>
          </p:cNvPr>
          <p:cNvSpPr>
            <a:spLocks noGrp="1"/>
          </p:cNvSpPr>
          <p:nvPr>
            <p:ph type="title"/>
          </p:nvPr>
        </p:nvSpPr>
        <p:spPr>
          <a:xfrm>
            <a:off x="280219" y="753228"/>
            <a:ext cx="10161639"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D0E2A50D-B8F6-24A0-BFCA-7B6A74587869}"/>
              </a:ext>
            </a:extLst>
          </p:cNvPr>
          <p:cNvSpPr>
            <a:spLocks noGrp="1"/>
          </p:cNvSpPr>
          <p:nvPr>
            <p:ph idx="1"/>
          </p:nvPr>
        </p:nvSpPr>
        <p:spPr>
          <a:xfrm>
            <a:off x="680321" y="2336873"/>
            <a:ext cx="9613861" cy="4108172"/>
          </a:xfrm>
        </p:spPr>
        <p:txBody>
          <a:bodyPr>
            <a:normAutofit/>
          </a:bodyPr>
          <a:lstStyle/>
          <a:p>
            <a:pPr marL="0" indent="0">
              <a:buNone/>
            </a:pPr>
            <a:r>
              <a:rPr lang="en-US" sz="3400" b="1" dirty="0">
                <a:effectLst>
                  <a:outerShdw blurRad="38100" dist="38100" dir="2700000" algn="tl">
                    <a:srgbClr val="000000">
                      <a:alpha val="43137"/>
                    </a:srgbClr>
                  </a:outerShdw>
                </a:effectLst>
              </a:rPr>
              <a:t>3. Domestic Price Stability: Success of devaluation requires that when the external value of a currency is deliberately reduced, the internal value should not change, otherwise the whole purpose will be defeated. In other words, the cost-price structure of the devaluing country should not alter. In essence, there should be no inflation.</a:t>
            </a:r>
          </a:p>
        </p:txBody>
      </p:sp>
      <p:pic>
        <p:nvPicPr>
          <p:cNvPr id="4" name="Picture 3" descr="A close-up of a pen&#10;&#10;Description automatically generated">
            <a:extLst>
              <a:ext uri="{FF2B5EF4-FFF2-40B4-BE49-F238E27FC236}">
                <a16:creationId xmlns:a16="http://schemas.microsoft.com/office/drawing/2014/main" id="{BF006089-8564-D1F9-D624-2582AB4CD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136190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63980-34FD-FE7C-998F-25033C5C6E28}"/>
              </a:ext>
            </a:extLst>
          </p:cNvPr>
          <p:cNvSpPr>
            <a:spLocks noGrp="1"/>
          </p:cNvSpPr>
          <p:nvPr>
            <p:ph type="title"/>
          </p:nvPr>
        </p:nvSpPr>
        <p:spPr>
          <a:xfrm>
            <a:off x="339213" y="753228"/>
            <a:ext cx="10087897"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AF198401-2D82-57A0-A7AC-2EE77A819710}"/>
              </a:ext>
            </a:extLst>
          </p:cNvPr>
          <p:cNvSpPr>
            <a:spLocks noGrp="1"/>
          </p:cNvSpPr>
          <p:nvPr>
            <p:ph idx="1"/>
          </p:nvPr>
        </p:nvSpPr>
        <p:spPr>
          <a:xfrm>
            <a:off x="680321" y="2020529"/>
            <a:ext cx="9613861" cy="3915660"/>
          </a:xfrm>
        </p:spPr>
        <p:txBody>
          <a:bodyPr>
            <a:noAutofit/>
          </a:bodyPr>
          <a:lstStyle/>
          <a:p>
            <a:pPr marL="0" indent="0">
              <a:buNone/>
            </a:pPr>
            <a:r>
              <a:rPr lang="en-US" sz="3400" b="1" dirty="0">
                <a:effectLst>
                  <a:outerShdw blurRad="38100" dist="38100" dir="2700000" algn="tl">
                    <a:srgbClr val="000000">
                      <a:alpha val="43137"/>
                    </a:srgbClr>
                  </a:outerShdw>
                </a:effectLst>
              </a:rPr>
              <a:t>However, the cost-price structure of a country may change and cause inflation to set in by devaluation in the following circumstances:</a:t>
            </a:r>
          </a:p>
          <a:p>
            <a:pPr marL="0" indent="0">
              <a:buNone/>
            </a:pPr>
            <a:r>
              <a:rPr lang="en-US" sz="3400" b="1" dirty="0">
                <a:effectLst>
                  <a:outerShdw blurRad="38100" dist="38100" dir="2700000" algn="tl">
                    <a:srgbClr val="000000">
                      <a:alpha val="43137"/>
                    </a:srgbClr>
                  </a:outerShdw>
                </a:effectLst>
              </a:rPr>
              <a:t>a. When imports of certain items are curbed but their domestic production is not able to match demand, scarcity will set in and cause a rise in the prices of such goods.</a:t>
            </a:r>
          </a:p>
        </p:txBody>
      </p:sp>
      <p:pic>
        <p:nvPicPr>
          <p:cNvPr id="4" name="Picture 3" descr="A close-up of a pen&#10;&#10;Description automatically generated">
            <a:extLst>
              <a:ext uri="{FF2B5EF4-FFF2-40B4-BE49-F238E27FC236}">
                <a16:creationId xmlns:a16="http://schemas.microsoft.com/office/drawing/2014/main" id="{05E03B5F-5729-2BA3-B28E-AFD4F563E4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9989255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1428E-79A8-B4BA-9D25-137583B9A913}"/>
              </a:ext>
            </a:extLst>
          </p:cNvPr>
          <p:cNvSpPr>
            <a:spLocks noGrp="1"/>
          </p:cNvSpPr>
          <p:nvPr>
            <p:ph type="title"/>
          </p:nvPr>
        </p:nvSpPr>
        <p:spPr>
          <a:xfrm>
            <a:off x="206477" y="753228"/>
            <a:ext cx="10235381"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B38D838F-26FF-108D-3B51-AF1EC556EB9C}"/>
              </a:ext>
            </a:extLst>
          </p:cNvPr>
          <p:cNvSpPr>
            <a:spLocks noGrp="1"/>
          </p:cNvSpPr>
          <p:nvPr>
            <p:ph idx="1"/>
          </p:nvPr>
        </p:nvSpPr>
        <p:spPr/>
        <p:txBody>
          <a:bodyPr>
            <a:normAutofit/>
          </a:bodyPr>
          <a:lstStyle/>
          <a:p>
            <a:pPr marL="0" indent="0">
              <a:buNone/>
            </a:pPr>
            <a:r>
              <a:rPr lang="en-US" sz="3600" b="1" dirty="0">
                <a:effectLst>
                  <a:outerShdw blurRad="38100" dist="38100" dir="2700000" algn="tl">
                    <a:srgbClr val="000000">
                      <a:alpha val="43137"/>
                    </a:srgbClr>
                  </a:outerShdw>
                </a:effectLst>
              </a:rPr>
              <a:t>b. If exports increase without an adequate expansion of export industries, the supply of domestic market will decrease leading to increase in the prices of such goods, if demand pressure in the domestic economy tends to remain the same.</a:t>
            </a:r>
          </a:p>
        </p:txBody>
      </p:sp>
      <p:pic>
        <p:nvPicPr>
          <p:cNvPr id="4" name="Picture 3" descr="A close-up of a pen&#10;&#10;Description automatically generated">
            <a:extLst>
              <a:ext uri="{FF2B5EF4-FFF2-40B4-BE49-F238E27FC236}">
                <a16:creationId xmlns:a16="http://schemas.microsoft.com/office/drawing/2014/main" id="{B41AA906-EB16-42F5-4100-41996A0E8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992919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C72BA-26C2-6593-2E07-6349614FBC56}"/>
              </a:ext>
            </a:extLst>
          </p:cNvPr>
          <p:cNvSpPr>
            <a:spLocks noGrp="1"/>
          </p:cNvSpPr>
          <p:nvPr>
            <p:ph type="title"/>
          </p:nvPr>
        </p:nvSpPr>
        <p:spPr>
          <a:xfrm>
            <a:off x="324465" y="753228"/>
            <a:ext cx="10102645"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140156AD-3BAB-6753-4C0A-B92B9F20E149}"/>
              </a:ext>
            </a:extLst>
          </p:cNvPr>
          <p:cNvSpPr>
            <a:spLocks noGrp="1"/>
          </p:cNvSpPr>
          <p:nvPr>
            <p:ph idx="1"/>
          </p:nvPr>
        </p:nvSpPr>
        <p:spPr/>
        <p:txBody>
          <a:bodyPr>
            <a:normAutofit/>
          </a:bodyPr>
          <a:lstStyle/>
          <a:p>
            <a:pPr marL="0" indent="0">
              <a:buNone/>
            </a:pPr>
            <a:r>
              <a:rPr lang="en-US" sz="3600" b="1" dirty="0">
                <a:effectLst>
                  <a:outerShdw blurRad="38100" dist="38100" dir="2700000" algn="tl">
                    <a:srgbClr val="000000">
                      <a:alpha val="43137"/>
                    </a:srgbClr>
                  </a:outerShdw>
                </a:effectLst>
              </a:rPr>
              <a:t>c. When the devaluing country is capital-deficient, it continues to import necessary capital goods and certain import components even at a high cost, as a result of which prices of its industrial output may rise.</a:t>
            </a:r>
          </a:p>
        </p:txBody>
      </p:sp>
      <p:pic>
        <p:nvPicPr>
          <p:cNvPr id="4" name="Picture 3" descr="A close-up of a pen&#10;&#10;Description automatically generated">
            <a:extLst>
              <a:ext uri="{FF2B5EF4-FFF2-40B4-BE49-F238E27FC236}">
                <a16:creationId xmlns:a16="http://schemas.microsoft.com/office/drawing/2014/main" id="{5CA85260-865B-4B2A-AFF1-E2F1D175A1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725634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9EF7D-6AEF-02CD-4682-E4FFFCBB0374}"/>
              </a:ext>
            </a:extLst>
          </p:cNvPr>
          <p:cNvSpPr>
            <a:spLocks noGrp="1"/>
          </p:cNvSpPr>
          <p:nvPr>
            <p:ph type="title"/>
          </p:nvPr>
        </p:nvSpPr>
        <p:spPr>
          <a:xfrm>
            <a:off x="309717" y="753228"/>
            <a:ext cx="10117394"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D4D7D289-B4F7-9CB3-8E93-58EAAA59B121}"/>
              </a:ext>
            </a:extLst>
          </p:cNvPr>
          <p:cNvSpPr>
            <a:spLocks noGrp="1"/>
          </p:cNvSpPr>
          <p:nvPr>
            <p:ph idx="1"/>
          </p:nvPr>
        </p:nvSpPr>
        <p:spPr/>
        <p:txBody>
          <a:bodyPr>
            <a:normAutofit/>
          </a:bodyPr>
          <a:lstStyle/>
          <a:p>
            <a:pPr marL="0" indent="0">
              <a:buNone/>
            </a:pPr>
            <a:r>
              <a:rPr lang="en-US" sz="3200" b="1" dirty="0">
                <a:effectLst>
                  <a:outerShdw blurRad="38100" dist="38100" dir="2700000" algn="tl">
                    <a:srgbClr val="000000">
                      <a:alpha val="43137"/>
                    </a:srgbClr>
                  </a:outerShdw>
                </a:effectLst>
              </a:rPr>
              <a:t>d. </a:t>
            </a:r>
            <a:r>
              <a:rPr lang="en-US" sz="3200" b="1" dirty="0" err="1">
                <a:effectLst>
                  <a:outerShdw blurRad="38100" dist="38100" dir="2700000" algn="tl">
                    <a:srgbClr val="000000">
                      <a:alpha val="43137"/>
                    </a:srgbClr>
                  </a:outerShdw>
                </a:effectLst>
              </a:rPr>
              <a:t>Labour</a:t>
            </a:r>
            <a:r>
              <a:rPr lang="en-US" sz="3200" b="1" dirty="0">
                <a:effectLst>
                  <a:outerShdw blurRad="38100" dist="38100" dir="2700000" algn="tl">
                    <a:srgbClr val="000000">
                      <a:alpha val="43137"/>
                    </a:srgbClr>
                  </a:outerShdw>
                </a:effectLst>
              </a:rPr>
              <a:t> may demand for higher pay as a result of growing inflation and cost of living. This will further heighten cost-push inflation.</a:t>
            </a:r>
          </a:p>
          <a:p>
            <a:pPr marL="0" indent="0">
              <a:buNone/>
            </a:pPr>
            <a:endParaRPr lang="en-US" sz="3200" b="1" dirty="0">
              <a:effectLst>
                <a:outerShdw blurRad="38100" dist="38100" dir="2700000" algn="tl">
                  <a:srgbClr val="000000">
                    <a:alpha val="43137"/>
                  </a:srgbClr>
                </a:outerShdw>
              </a:effectLst>
            </a:endParaRPr>
          </a:p>
          <a:p>
            <a:pPr marL="0" indent="0">
              <a:buNone/>
            </a:pPr>
            <a:r>
              <a:rPr lang="en-US" sz="3200" b="1" dirty="0">
                <a:effectLst>
                  <a:outerShdw blurRad="38100" dist="38100" dir="2700000" algn="tl">
                    <a:srgbClr val="000000">
                      <a:alpha val="43137"/>
                    </a:srgbClr>
                  </a:outerShdw>
                </a:effectLst>
              </a:rPr>
              <a:t>However, if a tight monetary and fiscal policy is followed with devaluation, its inflationary impact will be minimized.</a:t>
            </a:r>
          </a:p>
        </p:txBody>
      </p:sp>
      <p:pic>
        <p:nvPicPr>
          <p:cNvPr id="4" name="Picture 3" descr="A close-up of a pen&#10;&#10;Description automatically generated">
            <a:extLst>
              <a:ext uri="{FF2B5EF4-FFF2-40B4-BE49-F238E27FC236}">
                <a16:creationId xmlns:a16="http://schemas.microsoft.com/office/drawing/2014/main" id="{1444DF63-6926-9968-4E60-FAEC77177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836543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A424A-BCFE-C8AB-7BD5-D18A292ECAC8}"/>
              </a:ext>
            </a:extLst>
          </p:cNvPr>
          <p:cNvSpPr>
            <a:spLocks noGrp="1"/>
          </p:cNvSpPr>
          <p:nvPr>
            <p:ph type="title"/>
          </p:nvPr>
        </p:nvSpPr>
        <p:spPr>
          <a:xfrm>
            <a:off x="324465" y="753228"/>
            <a:ext cx="10102645" cy="1080938"/>
          </a:xfrm>
        </p:spPr>
        <p:txBody>
          <a:bodyPr>
            <a:normAutofit fontScale="90000"/>
          </a:bodyPr>
          <a:lstStyle/>
          <a:p>
            <a:r>
              <a:rPr lang="en-US" b="1" dirty="0">
                <a:effectLst>
                  <a:outerShdw blurRad="38100" dist="38100" dir="2700000" algn="tl">
                    <a:srgbClr val="000000">
                      <a:alpha val="43137"/>
                    </a:srgbClr>
                  </a:outerShdw>
                </a:effectLst>
                <a:latin typeface="Arial Rounded MT Bold" panose="020F0704030504030204" pitchFamily="34" charset="0"/>
              </a:rPr>
              <a:t>BASIC CONDITIONS FOR THE SUCCESSFUL WORING OF DEVALUATION OF CURRENCY contd.</a:t>
            </a:r>
            <a:endParaRPr lang="en-US" dirty="0"/>
          </a:p>
        </p:txBody>
      </p:sp>
      <p:sp>
        <p:nvSpPr>
          <p:cNvPr id="3" name="Content Placeholder 2">
            <a:extLst>
              <a:ext uri="{FF2B5EF4-FFF2-40B4-BE49-F238E27FC236}">
                <a16:creationId xmlns:a16="http://schemas.microsoft.com/office/drawing/2014/main" id="{0A5789AA-FDBB-2C91-F805-176380406FE8}"/>
              </a:ext>
            </a:extLst>
          </p:cNvPr>
          <p:cNvSpPr>
            <a:spLocks noGrp="1"/>
          </p:cNvSpPr>
          <p:nvPr>
            <p:ph idx="1"/>
          </p:nvPr>
        </p:nvSpPr>
        <p:spPr>
          <a:xfrm>
            <a:off x="680321" y="2035277"/>
            <a:ext cx="9613861" cy="4498258"/>
          </a:xfrm>
        </p:spPr>
        <p:txBody>
          <a:bodyPr>
            <a:normAutofit lnSpcReduction="10000"/>
          </a:bodyPr>
          <a:lstStyle/>
          <a:p>
            <a:pPr marL="0" indent="0">
              <a:buNone/>
            </a:pPr>
            <a:r>
              <a:rPr lang="en-US" sz="3200" b="1" dirty="0">
                <a:effectLst>
                  <a:outerShdw blurRad="38100" dist="38100" dir="2700000" algn="tl">
                    <a:srgbClr val="000000">
                      <a:alpha val="43137"/>
                    </a:srgbClr>
                  </a:outerShdw>
                </a:effectLst>
              </a:rPr>
              <a:t>4. International Co-operation: Devaluation will serve its purpose only if other countries do not retaliate by resorting to simultaneous devaluation.</a:t>
            </a:r>
          </a:p>
          <a:p>
            <a:pPr marL="0" indent="0">
              <a:buNone/>
            </a:pPr>
            <a:r>
              <a:rPr lang="en-US" sz="3200" b="1" dirty="0">
                <a:effectLst>
                  <a:outerShdw blurRad="38100" dist="38100" dir="2700000" algn="tl">
                    <a:srgbClr val="000000">
                      <a:alpha val="43137"/>
                    </a:srgbClr>
                  </a:outerShdw>
                </a:effectLst>
              </a:rPr>
              <a:t>5. Co-ordination of Other Measures: If the devaluation is </a:t>
            </a:r>
            <a:r>
              <a:rPr lang="en-US" sz="3200" b="1" dirty="0" err="1">
                <a:effectLst>
                  <a:outerShdw blurRad="38100" dist="38100" dir="2700000" algn="tl">
                    <a:srgbClr val="000000">
                      <a:alpha val="43137"/>
                    </a:srgbClr>
                  </a:outerShdw>
                </a:effectLst>
              </a:rPr>
              <a:t>co-ordinated</a:t>
            </a:r>
            <a:r>
              <a:rPr lang="en-US" sz="3200" b="1" dirty="0">
                <a:effectLst>
                  <a:outerShdw blurRad="38100" dist="38100" dir="2700000" algn="tl">
                    <a:srgbClr val="000000">
                      <a:alpha val="43137"/>
                    </a:srgbClr>
                  </a:outerShdw>
                </a:effectLst>
              </a:rPr>
              <a:t> with hike in import duties, lowering of export duties, liberalization of export </a:t>
            </a:r>
            <a:r>
              <a:rPr lang="en-US" sz="3200" b="1" dirty="0" err="1">
                <a:effectLst>
                  <a:outerShdw blurRad="38100" dist="38100" dir="2700000" algn="tl">
                    <a:srgbClr val="000000">
                      <a:alpha val="43137"/>
                    </a:srgbClr>
                  </a:outerShdw>
                </a:effectLst>
              </a:rPr>
              <a:t>licences</a:t>
            </a:r>
            <a:r>
              <a:rPr lang="en-US" sz="3200" b="1" dirty="0">
                <a:effectLst>
                  <a:outerShdw blurRad="38100" dist="38100" dir="2700000" algn="tl">
                    <a:srgbClr val="000000">
                      <a:alpha val="43137"/>
                    </a:srgbClr>
                  </a:outerShdw>
                </a:effectLst>
              </a:rPr>
              <a:t>, fixing of import quotas, export promotion programs, etc., devaluation will prove effective.</a:t>
            </a:r>
          </a:p>
        </p:txBody>
      </p:sp>
      <p:pic>
        <p:nvPicPr>
          <p:cNvPr id="4" name="Picture 3" descr="A close-up of a pen&#10;&#10;Description automatically generated">
            <a:extLst>
              <a:ext uri="{FF2B5EF4-FFF2-40B4-BE49-F238E27FC236}">
                <a16:creationId xmlns:a16="http://schemas.microsoft.com/office/drawing/2014/main" id="{5D541AC4-EA6E-0BE9-F439-CDBE685713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59026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A9DBF-9A70-54C0-EB04-A5136FDF5482}"/>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DRAWBACKS OF DEVALUATION</a:t>
            </a:r>
          </a:p>
        </p:txBody>
      </p:sp>
      <p:sp>
        <p:nvSpPr>
          <p:cNvPr id="3" name="Content Placeholder 2">
            <a:extLst>
              <a:ext uri="{FF2B5EF4-FFF2-40B4-BE49-F238E27FC236}">
                <a16:creationId xmlns:a16="http://schemas.microsoft.com/office/drawing/2014/main" id="{E698B476-F94F-013A-11A0-63734A8ACB04}"/>
              </a:ext>
            </a:extLst>
          </p:cNvPr>
          <p:cNvSpPr>
            <a:spLocks noGrp="1"/>
          </p:cNvSpPr>
          <p:nvPr>
            <p:ph idx="1"/>
          </p:nvPr>
        </p:nvSpPr>
        <p:spPr>
          <a:xfrm>
            <a:off x="680321" y="2336872"/>
            <a:ext cx="9613861" cy="4211411"/>
          </a:xfrm>
        </p:spPr>
        <p:txBody>
          <a:bodyPr>
            <a:normAutofit/>
          </a:bodyPr>
          <a:lstStyle/>
          <a:p>
            <a:pPr marL="514350" indent="-514350">
              <a:buAutoNum type="arabicPeriod"/>
            </a:pPr>
            <a:r>
              <a:rPr lang="en-US" sz="3200" b="1" dirty="0">
                <a:effectLst>
                  <a:outerShdw blurRad="38100" dist="38100" dir="2700000" algn="tl">
                    <a:srgbClr val="000000">
                      <a:alpha val="43137"/>
                    </a:srgbClr>
                  </a:outerShdw>
                </a:effectLst>
              </a:rPr>
              <a:t> Its an acknowledgement of a country’s economic weakness.</a:t>
            </a:r>
          </a:p>
          <a:p>
            <a:pPr marL="514350" indent="-514350">
              <a:buAutoNum type="arabicPeriod"/>
            </a:pPr>
            <a:r>
              <a:rPr lang="en-US" sz="3200" b="1" dirty="0">
                <a:effectLst>
                  <a:outerShdw blurRad="38100" dist="38100" dir="2700000" algn="tl">
                    <a:srgbClr val="000000">
                      <a:alpha val="43137"/>
                    </a:srgbClr>
                  </a:outerShdw>
                </a:effectLst>
              </a:rPr>
              <a:t> It may induce inflationary tendencies in the domestic economy.</a:t>
            </a:r>
          </a:p>
          <a:p>
            <a:pPr marL="514350" indent="-514350">
              <a:buAutoNum type="arabicPeriod"/>
            </a:pPr>
            <a:r>
              <a:rPr lang="en-US" sz="3200" b="1" dirty="0">
                <a:effectLst>
                  <a:outerShdw blurRad="38100" dist="38100" dir="2700000" algn="tl">
                    <a:srgbClr val="000000">
                      <a:alpha val="43137"/>
                    </a:srgbClr>
                  </a:outerShdw>
                </a:effectLst>
              </a:rPr>
              <a:t> It inflates the burden of debt servicing.</a:t>
            </a:r>
          </a:p>
          <a:p>
            <a:pPr marL="514350" indent="-514350">
              <a:buAutoNum type="arabicPeriod"/>
            </a:pPr>
            <a:r>
              <a:rPr lang="en-US" sz="3200" b="1" dirty="0">
                <a:effectLst>
                  <a:outerShdw blurRad="38100" dist="38100" dir="2700000" algn="tl">
                    <a:srgbClr val="000000">
                      <a:alpha val="43137"/>
                    </a:srgbClr>
                  </a:outerShdw>
                </a:effectLst>
              </a:rPr>
              <a:t> It involves a considerable time lag in creating its effects.</a:t>
            </a:r>
          </a:p>
          <a:p>
            <a:pPr marL="514350" indent="-514350">
              <a:buAutoNum type="arabicPeriod"/>
            </a:pPr>
            <a:r>
              <a:rPr lang="en-US" sz="3200" b="1" dirty="0">
                <a:effectLst>
                  <a:outerShdw blurRad="38100" dist="38100" dir="2700000" algn="tl">
                    <a:srgbClr val="000000">
                      <a:alpha val="43137"/>
                    </a:srgbClr>
                  </a:outerShdw>
                </a:effectLst>
              </a:rPr>
              <a:t> Its effect is general and drastic.</a:t>
            </a:r>
          </a:p>
        </p:txBody>
      </p:sp>
      <p:pic>
        <p:nvPicPr>
          <p:cNvPr id="4" name="Picture 3" descr="A close-up of a pen&#10;&#10;Description automatically generated">
            <a:extLst>
              <a:ext uri="{FF2B5EF4-FFF2-40B4-BE49-F238E27FC236}">
                <a16:creationId xmlns:a16="http://schemas.microsoft.com/office/drawing/2014/main" id="{2274B6EE-1B0E-5FB9-75CB-1E0A70AC9E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9470374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2259-BAAD-5C09-45D6-F17E7C3EA4DD}"/>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a:t>
            </a:r>
            <a:endParaRPr lang="en-US" dirty="0"/>
          </a:p>
        </p:txBody>
      </p:sp>
      <p:sp>
        <p:nvSpPr>
          <p:cNvPr id="3" name="Content Placeholder 2">
            <a:extLst>
              <a:ext uri="{FF2B5EF4-FFF2-40B4-BE49-F238E27FC236}">
                <a16:creationId xmlns:a16="http://schemas.microsoft.com/office/drawing/2014/main" id="{7C3FA088-FDF6-0118-1F55-8E4D0996C795}"/>
              </a:ext>
            </a:extLst>
          </p:cNvPr>
          <p:cNvSpPr>
            <a:spLocks noGrp="1"/>
          </p:cNvSpPr>
          <p:nvPr>
            <p:ph idx="1"/>
          </p:nvPr>
        </p:nvSpPr>
        <p:spPr>
          <a:xfrm>
            <a:off x="680321" y="1961535"/>
            <a:ext cx="9613861" cy="3974654"/>
          </a:xfrm>
        </p:spPr>
        <p:txBody>
          <a:bodyPr>
            <a:normAutofit fontScale="92500" lnSpcReduction="10000"/>
          </a:bodyPr>
          <a:lstStyle/>
          <a:p>
            <a:pPr marL="0" indent="0">
              <a:buNone/>
            </a:pPr>
            <a:r>
              <a:rPr lang="en-US" sz="4000" b="1" dirty="0">
                <a:effectLst>
                  <a:outerShdw blurRad="38100" dist="38100" dir="2700000" algn="tl">
                    <a:srgbClr val="000000">
                      <a:alpha val="43137"/>
                    </a:srgbClr>
                  </a:outerShdw>
                </a:effectLst>
              </a:rPr>
              <a:t>1. Go Back to Primary Agriculture. Let’s go back to the basics. There is the dire need to farm in some basic food items as vegetables, tomatoes, pepper, onions, etc.</a:t>
            </a:r>
          </a:p>
          <a:p>
            <a:pPr marL="0" indent="0">
              <a:buNone/>
            </a:pPr>
            <a:r>
              <a:rPr lang="en-US" sz="4000" b="1" dirty="0">
                <a:effectLst>
                  <a:outerShdw blurRad="38100" dist="38100" dir="2700000" algn="tl">
                    <a:srgbClr val="000000">
                      <a:alpha val="43137"/>
                    </a:srgbClr>
                  </a:outerShdw>
                </a:effectLst>
              </a:rPr>
              <a:t>Support farmers by subsidizing fertilizers and seedlings, providing off-takers, security and mechanization equipment.</a:t>
            </a:r>
          </a:p>
        </p:txBody>
      </p:sp>
      <p:pic>
        <p:nvPicPr>
          <p:cNvPr id="4" name="Picture 3" descr="A close-up of a pen&#10;&#10;Description automatically generated">
            <a:extLst>
              <a:ext uri="{FF2B5EF4-FFF2-40B4-BE49-F238E27FC236}">
                <a16:creationId xmlns:a16="http://schemas.microsoft.com/office/drawing/2014/main" id="{8073663D-F044-F670-AFFE-DAF416446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476145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723AF-CDBC-B7D8-7832-75F502CE49D7}"/>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19D269E4-C5B2-329D-72D4-AFC865E1AC25}"/>
              </a:ext>
            </a:extLst>
          </p:cNvPr>
          <p:cNvSpPr>
            <a:spLocks noGrp="1"/>
          </p:cNvSpPr>
          <p:nvPr>
            <p:ph idx="1"/>
          </p:nvPr>
        </p:nvSpPr>
        <p:spPr>
          <a:xfrm>
            <a:off x="680321" y="2123768"/>
            <a:ext cx="9894273" cy="4350774"/>
          </a:xfrm>
        </p:spPr>
        <p:txBody>
          <a:bodyPr>
            <a:normAutofit fontScale="92500"/>
          </a:bodyPr>
          <a:lstStyle/>
          <a:p>
            <a:pPr marL="0" indent="0">
              <a:buNone/>
            </a:pPr>
            <a:r>
              <a:rPr lang="en-US" sz="4000" b="1" dirty="0">
                <a:effectLst>
                  <a:outerShdw blurRad="38100" dist="38100" dir="2700000" algn="tl">
                    <a:srgbClr val="000000">
                      <a:alpha val="43137"/>
                    </a:srgbClr>
                  </a:outerShdw>
                </a:effectLst>
              </a:rPr>
              <a:t>2. Encourage local industries in production. MSMEs and SMEs are the leading employers of </a:t>
            </a:r>
            <a:r>
              <a:rPr lang="en-US" sz="4000" b="1" dirty="0" err="1">
                <a:effectLst>
                  <a:outerShdw blurRad="38100" dist="38100" dir="2700000" algn="tl">
                    <a:srgbClr val="000000">
                      <a:alpha val="43137"/>
                    </a:srgbClr>
                  </a:outerShdw>
                </a:effectLst>
              </a:rPr>
              <a:t>labour</a:t>
            </a:r>
            <a:r>
              <a:rPr lang="en-US" sz="4000" b="1" dirty="0">
                <a:effectLst>
                  <a:outerShdw blurRad="38100" dist="38100" dir="2700000" algn="tl">
                    <a:srgbClr val="000000">
                      <a:alpha val="43137"/>
                    </a:srgbClr>
                  </a:outerShdw>
                </a:effectLst>
              </a:rPr>
              <a:t> in developing countries. </a:t>
            </a:r>
            <a:r>
              <a:rPr lang="en-US" sz="4000" b="1" dirty="0">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There are over 17 million MSMEs in Nigeria, employing about 32 million people with wholesale and retail businesses accounting for about 53.2%, manufacturing 16.8% and agriculture16.3%.</a:t>
            </a:r>
          </a:p>
          <a:p>
            <a:pPr marL="0" indent="0">
              <a:buNone/>
            </a:pPr>
            <a:endParaRPr lang="en-US" sz="4000" b="1" dirty="0">
              <a:effectLst>
                <a:outerShdw blurRad="38100" dist="38100" dir="2700000" algn="tl">
                  <a:srgbClr val="000000">
                    <a:alpha val="43137"/>
                  </a:srgbClr>
                </a:outerShdw>
              </a:effectLst>
            </a:endParaRPr>
          </a:p>
        </p:txBody>
      </p:sp>
      <p:pic>
        <p:nvPicPr>
          <p:cNvPr id="4" name="Picture 3" descr="A close-up of a pen&#10;&#10;Description automatically generated">
            <a:extLst>
              <a:ext uri="{FF2B5EF4-FFF2-40B4-BE49-F238E27FC236}">
                <a16:creationId xmlns:a16="http://schemas.microsoft.com/office/drawing/2014/main" id="{7C9BD3C0-FB93-3C78-CA6B-984D80F72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325909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D1E08-0245-B165-0C72-CB1949B8C753}"/>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21CD5D7F-A5E6-8FF0-55C8-0BBBA4522492}"/>
              </a:ext>
            </a:extLst>
          </p:cNvPr>
          <p:cNvSpPr>
            <a:spLocks noGrp="1"/>
          </p:cNvSpPr>
          <p:nvPr>
            <p:ph idx="1"/>
          </p:nvPr>
        </p:nvSpPr>
        <p:spPr>
          <a:xfrm>
            <a:off x="680321" y="2336872"/>
            <a:ext cx="9894273" cy="4137669"/>
          </a:xfrm>
        </p:spPr>
        <p:txBody>
          <a:bodyPr>
            <a:normAutofit/>
          </a:bodyPr>
          <a:lstStyle/>
          <a:p>
            <a:pPr marL="0" indent="0">
              <a:buNone/>
            </a:pPr>
            <a:r>
              <a:rPr lang="en-US" sz="4000" b="1" dirty="0">
                <a:effectLst>
                  <a:outerShdw blurRad="38100" dist="38100" dir="2700000" algn="tl">
                    <a:srgbClr val="000000">
                      <a:alpha val="43137"/>
                    </a:srgbClr>
                  </a:outerShdw>
                </a:effectLst>
              </a:rPr>
              <a:t>3. Ban the importation of locally produced goods. Importation of various canned food items, </a:t>
            </a:r>
            <a:r>
              <a:rPr lang="en-US" sz="4000" b="1" dirty="0" err="1">
                <a:effectLst>
                  <a:outerShdw blurRad="38100" dist="38100" dir="2700000" algn="tl">
                    <a:srgbClr val="000000">
                      <a:alpha val="43137"/>
                    </a:srgbClr>
                  </a:outerShdw>
                </a:effectLst>
              </a:rPr>
              <a:t>clothings</a:t>
            </a:r>
            <a:r>
              <a:rPr lang="en-US" sz="4000" b="1" dirty="0">
                <a:effectLst>
                  <a:outerShdw blurRad="38100" dist="38100" dir="2700000" algn="tl">
                    <a:srgbClr val="000000">
                      <a:alpha val="43137"/>
                    </a:srgbClr>
                  </a:outerShdw>
                </a:effectLst>
              </a:rPr>
              <a:t>, footwears should be banned. This will encourage local manufacturers and create more employments. Empower local industries to increase their productivity.</a:t>
            </a:r>
          </a:p>
        </p:txBody>
      </p:sp>
      <p:pic>
        <p:nvPicPr>
          <p:cNvPr id="4" name="Picture 3" descr="A close-up of a pen&#10;&#10;Description automatically generated">
            <a:extLst>
              <a:ext uri="{FF2B5EF4-FFF2-40B4-BE49-F238E27FC236}">
                <a16:creationId xmlns:a16="http://schemas.microsoft.com/office/drawing/2014/main" id="{82639F56-AA3D-7D21-883E-16FF137B61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940716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3DAA1-0BAF-19C1-9A4C-520FA2CB7707}"/>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0D9C55EA-8772-C654-3BBC-81A52841A06A}"/>
              </a:ext>
            </a:extLst>
          </p:cNvPr>
          <p:cNvSpPr>
            <a:spLocks noGrp="1"/>
          </p:cNvSpPr>
          <p:nvPr>
            <p:ph idx="1"/>
          </p:nvPr>
        </p:nvSpPr>
        <p:spPr/>
        <p:txBody>
          <a:bodyPr>
            <a:normAutofit fontScale="92500" lnSpcReduction="20000"/>
          </a:bodyPr>
          <a:lstStyle/>
          <a:p>
            <a:pPr marL="0" indent="0">
              <a:buNone/>
            </a:pPr>
            <a:r>
              <a:rPr lang="en-US" sz="4000" b="1" dirty="0">
                <a:effectLst>
                  <a:outerShdw blurRad="38100" dist="38100" dir="2700000" algn="tl">
                    <a:srgbClr val="000000">
                      <a:alpha val="43137"/>
                    </a:srgbClr>
                  </a:outerShdw>
                </a:effectLst>
              </a:rPr>
              <a:t>4. Process Your </a:t>
            </a:r>
            <a:r>
              <a:rPr lang="en-US" sz="4000" b="1" dirty="0" err="1">
                <a:effectLst>
                  <a:outerShdw blurRad="38100" dist="38100" dir="2700000" algn="tl">
                    <a:srgbClr val="000000">
                      <a:alpha val="43137"/>
                    </a:srgbClr>
                  </a:outerShdw>
                </a:effectLst>
              </a:rPr>
              <a:t>Agro</a:t>
            </a:r>
            <a:r>
              <a:rPr lang="en-US" sz="4000" b="1" dirty="0">
                <a:effectLst>
                  <a:outerShdw blurRad="38100" dist="38100" dir="2700000" algn="tl">
                    <a:srgbClr val="000000">
                      <a:alpha val="43137"/>
                    </a:srgbClr>
                  </a:outerShdw>
                </a:effectLst>
              </a:rPr>
              <a:t>-Products locally. Its time we begin to process our </a:t>
            </a:r>
            <a:r>
              <a:rPr lang="en-US" sz="4000" b="1" dirty="0" err="1">
                <a:effectLst>
                  <a:outerShdw blurRad="38100" dist="38100" dir="2700000" algn="tl">
                    <a:srgbClr val="000000">
                      <a:alpha val="43137"/>
                    </a:srgbClr>
                  </a:outerShdw>
                </a:effectLst>
              </a:rPr>
              <a:t>agro</a:t>
            </a:r>
            <a:r>
              <a:rPr lang="en-US" sz="4000" b="1" dirty="0">
                <a:effectLst>
                  <a:outerShdw blurRad="38100" dist="38100" dir="2700000" algn="tl">
                    <a:srgbClr val="000000">
                      <a:alpha val="43137"/>
                    </a:srgbClr>
                  </a:outerShdw>
                </a:effectLst>
              </a:rPr>
              <a:t>-products into other forms of finished products instead of exporting them as raw materials. </a:t>
            </a:r>
          </a:p>
          <a:p>
            <a:pPr marL="0" indent="0">
              <a:buNone/>
            </a:pPr>
            <a:r>
              <a:rPr lang="en-US" sz="4000" b="1" dirty="0">
                <a:effectLst>
                  <a:outerShdw blurRad="38100" dist="38100" dir="2700000" algn="tl">
                    <a:srgbClr val="000000">
                      <a:alpha val="43137"/>
                    </a:srgbClr>
                  </a:outerShdw>
                </a:effectLst>
              </a:rPr>
              <a:t>We add more value, create more jobs and preserve their shelf lives as well as conserve foreign exchange.</a:t>
            </a:r>
          </a:p>
        </p:txBody>
      </p:sp>
      <p:pic>
        <p:nvPicPr>
          <p:cNvPr id="4" name="Picture 3" descr="A close-up of a pen&#10;&#10;Description automatically generated">
            <a:extLst>
              <a:ext uri="{FF2B5EF4-FFF2-40B4-BE49-F238E27FC236}">
                <a16:creationId xmlns:a16="http://schemas.microsoft.com/office/drawing/2014/main" id="{BD4F5BDC-4808-DCE4-969D-751853486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4651766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A49E-1BC6-EA0B-13DE-909CA0C0B5C5}"/>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2D72BF37-2505-E6D6-7BEF-679AF7507D2E}"/>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5. Organize Fairs, both Locally &amp; Internationally to Promote Our Made-in-Nigeria Goods. This will open international markets for our local products and grow our foreign exchange.</a:t>
            </a:r>
          </a:p>
        </p:txBody>
      </p:sp>
      <p:pic>
        <p:nvPicPr>
          <p:cNvPr id="4" name="Picture 3" descr="A close-up of a pen&#10;&#10;Description automatically generated">
            <a:extLst>
              <a:ext uri="{FF2B5EF4-FFF2-40B4-BE49-F238E27FC236}">
                <a16:creationId xmlns:a16="http://schemas.microsoft.com/office/drawing/2014/main" id="{FC88F2E2-C7C1-0182-90FE-477AF42688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3334431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D4B96-0CB6-3634-217D-001B1E9C53E0}"/>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156A9287-35FF-258E-C884-E4B9CF004EFA}"/>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6. Create A Conducive Business Environment. Road network, power, telecommunications, housing and security are key infrastructures to rapid industrialization.</a:t>
            </a:r>
          </a:p>
        </p:txBody>
      </p:sp>
      <p:pic>
        <p:nvPicPr>
          <p:cNvPr id="4" name="Picture 3" descr="A close-up of a pen&#10;&#10;Description automatically generated">
            <a:extLst>
              <a:ext uri="{FF2B5EF4-FFF2-40B4-BE49-F238E27FC236}">
                <a16:creationId xmlns:a16="http://schemas.microsoft.com/office/drawing/2014/main" id="{42D3D912-3263-B741-B882-4676918476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3430839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F171-D0C7-6B2D-C4F9-45B0325E8B34}"/>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3C4C454E-4D00-8E78-2A69-FD9193CCF9BE}"/>
              </a:ext>
            </a:extLst>
          </p:cNvPr>
          <p:cNvSpPr>
            <a:spLocks noGrp="1"/>
          </p:cNvSpPr>
          <p:nvPr>
            <p:ph idx="1"/>
          </p:nvPr>
        </p:nvSpPr>
        <p:spPr/>
        <p:txBody>
          <a:bodyPr>
            <a:normAutofit fontScale="92500" lnSpcReduction="20000"/>
          </a:bodyPr>
          <a:lstStyle/>
          <a:p>
            <a:pPr marL="0" indent="0">
              <a:buNone/>
            </a:pPr>
            <a:r>
              <a:rPr lang="en-US" sz="4000" b="1" dirty="0">
                <a:effectLst>
                  <a:outerShdw blurRad="38100" dist="38100" dir="2700000" algn="tl">
                    <a:srgbClr val="000000">
                      <a:alpha val="43137"/>
                    </a:srgbClr>
                  </a:outerShdw>
                </a:effectLst>
              </a:rPr>
              <a:t>7. Diversification of Nigeria’s Revenue Base. Besides crude oil, Nigeria is blessed with several other mineral deposits as gold, tin, ore, columbite, tantalite, bitumen, etc.</a:t>
            </a:r>
          </a:p>
          <a:p>
            <a:pPr marL="0" indent="0">
              <a:buNone/>
            </a:pPr>
            <a:r>
              <a:rPr lang="en-US" sz="4000" b="1" dirty="0">
                <a:effectLst>
                  <a:outerShdw blurRad="38100" dist="38100" dir="2700000" algn="tl">
                    <a:srgbClr val="000000">
                      <a:alpha val="43137"/>
                    </a:srgbClr>
                  </a:outerShdw>
                </a:effectLst>
              </a:rPr>
              <a:t>If crude oil is a federal resource, what of other solid minerals like gold, tin, columbite, </a:t>
            </a:r>
            <a:r>
              <a:rPr lang="en-US" sz="4000" b="1" dirty="0" err="1">
                <a:effectLst>
                  <a:outerShdw blurRad="38100" dist="38100" dir="2700000" algn="tl">
                    <a:srgbClr val="000000">
                      <a:alpha val="43137"/>
                    </a:srgbClr>
                  </a:outerShdw>
                </a:effectLst>
              </a:rPr>
              <a:t>etc</a:t>
            </a:r>
            <a:r>
              <a:rPr lang="en-US" sz="4000" b="1" dirty="0">
                <a:effectLst>
                  <a:outerShdw blurRad="38100" dist="38100" dir="2700000" algn="tl">
                    <a:srgbClr val="000000">
                      <a:alpha val="43137"/>
                    </a:srgbClr>
                  </a:outerShdw>
                </a:effectLst>
              </a:rPr>
              <a:t>?</a:t>
            </a:r>
          </a:p>
        </p:txBody>
      </p:sp>
      <p:pic>
        <p:nvPicPr>
          <p:cNvPr id="4" name="Picture 3" descr="A close-up of a pen&#10;&#10;Description automatically generated">
            <a:extLst>
              <a:ext uri="{FF2B5EF4-FFF2-40B4-BE49-F238E27FC236}">
                <a16:creationId xmlns:a16="http://schemas.microsoft.com/office/drawing/2014/main" id="{DEA3A6C2-43AE-144A-751B-510E4E0166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41009017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1F44-EB6F-7C4F-7F19-A48D14966120}"/>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FC2F6B26-C658-AA4A-BD87-2FA0192DE5F1}"/>
              </a:ext>
            </a:extLst>
          </p:cNvPr>
          <p:cNvSpPr>
            <a:spLocks noGrp="1"/>
          </p:cNvSpPr>
          <p:nvPr>
            <p:ph idx="1"/>
          </p:nvPr>
        </p:nvSpPr>
        <p:spPr/>
        <p:txBody>
          <a:bodyPr>
            <a:normAutofit fontScale="92500"/>
          </a:bodyPr>
          <a:lstStyle/>
          <a:p>
            <a:pPr marL="0" indent="0">
              <a:buNone/>
            </a:pPr>
            <a:r>
              <a:rPr lang="en-US" sz="4000" b="1" dirty="0">
                <a:effectLst>
                  <a:outerShdw blurRad="38100" dist="38100" dir="2700000" algn="tl">
                    <a:srgbClr val="000000">
                      <a:alpha val="43137"/>
                    </a:srgbClr>
                  </a:outerShdw>
                </a:effectLst>
              </a:rPr>
              <a:t>8. Stricter Focus on Transparency at NNPC. There is the need to make production statistics available to the public. </a:t>
            </a:r>
          </a:p>
          <a:p>
            <a:pPr marL="0" indent="0">
              <a:buNone/>
            </a:pPr>
            <a:r>
              <a:rPr lang="en-US" sz="4000" b="1" dirty="0">
                <a:effectLst>
                  <a:outerShdw blurRad="38100" dist="38100" dir="2700000" algn="tl">
                    <a:srgbClr val="000000">
                      <a:alpha val="43137"/>
                    </a:srgbClr>
                  </a:outerShdw>
                </a:effectLst>
              </a:rPr>
              <a:t>There is so much rot and corruption in the management of the affairs of the NNPC.</a:t>
            </a:r>
          </a:p>
        </p:txBody>
      </p:sp>
      <p:pic>
        <p:nvPicPr>
          <p:cNvPr id="4" name="Picture 3" descr="A close-up of a pen&#10;&#10;Description automatically generated">
            <a:extLst>
              <a:ext uri="{FF2B5EF4-FFF2-40B4-BE49-F238E27FC236}">
                <a16:creationId xmlns:a16="http://schemas.microsoft.com/office/drawing/2014/main" id="{5B11C299-B7F2-658F-4829-4FB0E1F1F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421078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7FA6-68D5-7670-295E-773A21BE421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654C6B69-AFC3-28E2-5DD2-A6409C84C861}"/>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9. Even Distribution of Infrastructures. Besides the availability of the Tin Can and </a:t>
            </a:r>
            <a:r>
              <a:rPr lang="en-US" sz="4000" b="1" dirty="0" err="1">
                <a:effectLst>
                  <a:outerShdw blurRad="38100" dist="38100" dir="2700000" algn="tl">
                    <a:srgbClr val="000000">
                      <a:alpha val="43137"/>
                    </a:srgbClr>
                  </a:outerShdw>
                </a:effectLst>
              </a:rPr>
              <a:t>Apapa</a:t>
            </a:r>
            <a:r>
              <a:rPr lang="en-US" sz="4000" b="1" dirty="0">
                <a:effectLst>
                  <a:outerShdw blurRad="38100" dist="38100" dir="2700000" algn="tl">
                    <a:srgbClr val="000000">
                      <a:alpha val="43137"/>
                    </a:srgbClr>
                  </a:outerShdw>
                </a:effectLst>
              </a:rPr>
              <a:t> ports in Lagos, there are several other ports in Warri, Sapele, Koko, Calabar. They should be developed and allowed to function.</a:t>
            </a:r>
          </a:p>
        </p:txBody>
      </p:sp>
      <p:pic>
        <p:nvPicPr>
          <p:cNvPr id="4" name="Picture 3" descr="A close-up of a pen&#10;&#10;Description automatically generated">
            <a:extLst>
              <a:ext uri="{FF2B5EF4-FFF2-40B4-BE49-F238E27FC236}">
                <a16:creationId xmlns:a16="http://schemas.microsoft.com/office/drawing/2014/main" id="{FA1C3E19-E980-7938-26B8-23031BC79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137373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03162-AC45-6E8A-CDB3-2E81810DE64D}"/>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8F685D01-4C24-AB45-BF7D-7A035760D616}"/>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10. Revive All Our Refineries &amp; Commence Refining of Petroleum Products.</a:t>
            </a:r>
          </a:p>
          <a:p>
            <a:pPr marL="0" indent="0">
              <a:buNone/>
            </a:pPr>
            <a:r>
              <a:rPr lang="en-US" sz="4000" b="1" dirty="0">
                <a:effectLst>
                  <a:outerShdw blurRad="38100" dist="38100" dir="2700000" algn="tl">
                    <a:srgbClr val="000000">
                      <a:alpha val="43137"/>
                    </a:srgbClr>
                  </a:outerShdw>
                </a:effectLst>
              </a:rPr>
              <a:t>Make crude available to all local refineries – Dangote Refinery and all modular refineries in local currency.</a:t>
            </a:r>
          </a:p>
        </p:txBody>
      </p:sp>
      <p:pic>
        <p:nvPicPr>
          <p:cNvPr id="4" name="Picture 3" descr="A close-up of a pen&#10;&#10;Description automatically generated">
            <a:extLst>
              <a:ext uri="{FF2B5EF4-FFF2-40B4-BE49-F238E27FC236}">
                <a16:creationId xmlns:a16="http://schemas.microsoft.com/office/drawing/2014/main" id="{609F7AAC-E027-1588-733A-59968C4F4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8471861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2AC18-6DD7-544C-FE0B-03E9C757DA7F}"/>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CE0D5C92-AC35-0FB5-76CA-75269E3A70C1}"/>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11. Revive Our Steel Industry. The steel industry is a major gateway to heavy duty industrialization and industrialization is the key to economic stability.</a:t>
            </a:r>
          </a:p>
        </p:txBody>
      </p:sp>
      <p:pic>
        <p:nvPicPr>
          <p:cNvPr id="4" name="Picture 3" descr="A close-up of a pen&#10;&#10;Description automatically generated">
            <a:extLst>
              <a:ext uri="{FF2B5EF4-FFF2-40B4-BE49-F238E27FC236}">
                <a16:creationId xmlns:a16="http://schemas.microsoft.com/office/drawing/2014/main" id="{95B4B365-F240-8802-1F95-457B3858F7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7705642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7A9A0-4831-C097-1745-C146A6E778E5}"/>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A3C0591A-FCDB-A891-1E88-684BCF5A6BF8}"/>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12. Reduce Lending Rates &amp; Conditionalities of Development Financial Institutions. Interest rates should be a maximum of 5% per annum. This will make funds accessible to MSMEs, SMEs and large businesses. </a:t>
            </a:r>
          </a:p>
        </p:txBody>
      </p:sp>
      <p:pic>
        <p:nvPicPr>
          <p:cNvPr id="4" name="Picture 3" descr="A close-up of a pen&#10;&#10;Description automatically generated">
            <a:extLst>
              <a:ext uri="{FF2B5EF4-FFF2-40B4-BE49-F238E27FC236}">
                <a16:creationId xmlns:a16="http://schemas.microsoft.com/office/drawing/2014/main" id="{C9E22DA8-A1E5-3715-2FDF-D1398EB424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10089611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BA88-B954-CBC8-6A20-BB8339960CF2}"/>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BD2771E1-2DA4-AFFA-4DE6-F91CC160C1BF}"/>
              </a:ext>
            </a:extLst>
          </p:cNvPr>
          <p:cNvSpPr>
            <a:spLocks noGrp="1"/>
          </p:cNvSpPr>
          <p:nvPr>
            <p:ph idx="1"/>
          </p:nvPr>
        </p:nvSpPr>
        <p:spPr/>
        <p:txBody>
          <a:bodyPr>
            <a:normAutofit/>
          </a:bodyPr>
          <a:lstStyle/>
          <a:p>
            <a:pPr marL="0" indent="0">
              <a:buNone/>
            </a:pPr>
            <a:r>
              <a:rPr lang="en-US" sz="4000" b="1" dirty="0">
                <a:effectLst>
                  <a:outerShdw blurRad="38100" dist="38100" dir="2700000" algn="tl">
                    <a:srgbClr val="000000">
                      <a:alpha val="43137"/>
                    </a:srgbClr>
                  </a:outerShdw>
                </a:effectLst>
              </a:rPr>
              <a:t>13. Looser Fiscal Policy. Lower taxes and increase government spending.</a:t>
            </a:r>
          </a:p>
          <a:p>
            <a:pPr marL="0" indent="0">
              <a:buNone/>
            </a:pPr>
            <a:r>
              <a:rPr lang="en-US" sz="4000" b="1" dirty="0">
                <a:effectLst>
                  <a:outerShdw blurRad="38100" dist="38100" dir="2700000" algn="tl">
                    <a:srgbClr val="000000">
                      <a:alpha val="43137"/>
                    </a:srgbClr>
                  </a:outerShdw>
                </a:effectLst>
              </a:rPr>
              <a:t>14. Sale of foreign exchange reserves on the foreign exchange market and purchasing competing currencies.</a:t>
            </a:r>
          </a:p>
        </p:txBody>
      </p:sp>
      <p:pic>
        <p:nvPicPr>
          <p:cNvPr id="4" name="Picture 3" descr="A close-up of a pen&#10;&#10;Description automatically generated">
            <a:extLst>
              <a:ext uri="{FF2B5EF4-FFF2-40B4-BE49-F238E27FC236}">
                <a16:creationId xmlns:a16="http://schemas.microsoft.com/office/drawing/2014/main" id="{9D5FAD88-9B4E-5A14-F11F-8C66AE0DBD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683713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D8929-E1D4-CA15-7791-0A78CF65D49A}"/>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BC36C4C9-113F-5B86-EC0F-4F50659E4779}"/>
              </a:ext>
            </a:extLst>
          </p:cNvPr>
          <p:cNvSpPr>
            <a:spLocks noGrp="1"/>
          </p:cNvSpPr>
          <p:nvPr>
            <p:ph idx="1"/>
          </p:nvPr>
        </p:nvSpPr>
        <p:spPr>
          <a:xfrm>
            <a:off x="680321" y="1961536"/>
            <a:ext cx="9613861" cy="4350774"/>
          </a:xfrm>
        </p:spPr>
        <p:txBody>
          <a:bodyPr>
            <a:normAutofit fontScale="92500" lnSpcReduction="10000"/>
          </a:bodyPr>
          <a:lstStyle/>
          <a:p>
            <a:pPr marL="0" indent="0">
              <a:buNone/>
            </a:pPr>
            <a:r>
              <a:rPr lang="en-US" sz="4000" b="1" dirty="0">
                <a:effectLst>
                  <a:outerShdw blurRad="38100" dist="38100" dir="2700000" algn="tl">
                    <a:srgbClr val="000000">
                      <a:alpha val="43137"/>
                    </a:srgbClr>
                  </a:outerShdw>
                </a:effectLst>
              </a:rPr>
              <a:t>15. Deliberate and conscious de-</a:t>
            </a:r>
            <a:r>
              <a:rPr lang="en-US" sz="4000" b="1" dirty="0" err="1">
                <a:effectLst>
                  <a:outerShdw blurRad="38100" dist="38100" dir="2700000" algn="tl">
                    <a:srgbClr val="000000">
                      <a:alpha val="43137"/>
                    </a:srgbClr>
                  </a:outerShdw>
                </a:effectLst>
              </a:rPr>
              <a:t>emphasization</a:t>
            </a:r>
            <a:r>
              <a:rPr lang="en-US" sz="4000" b="1" dirty="0">
                <a:effectLst>
                  <a:outerShdw blurRad="38100" dist="38100" dir="2700000" algn="tl">
                    <a:srgbClr val="000000">
                      <a:alpha val="43137"/>
                    </a:srgbClr>
                  </a:outerShdw>
                </a:effectLst>
              </a:rPr>
              <a:t> of the US $ as an international unit of exchange. Nigeria should go into individualized exchange rate agreement with major trading partner-nations and stop dollarizing all their international transactions. </a:t>
            </a:r>
          </a:p>
          <a:p>
            <a:pPr marL="0" indent="0">
              <a:buNone/>
            </a:pPr>
            <a:r>
              <a:rPr lang="en-US" sz="4000" b="1" dirty="0">
                <a:effectLst>
                  <a:outerShdw blurRad="38100" dist="38100" dir="2700000" algn="tl">
                    <a:srgbClr val="000000">
                      <a:alpha val="43137"/>
                    </a:srgbClr>
                  </a:outerShdw>
                </a:effectLst>
              </a:rPr>
              <a:t>What happened to the Naira-Yuan arrangement?</a:t>
            </a:r>
          </a:p>
        </p:txBody>
      </p:sp>
      <p:pic>
        <p:nvPicPr>
          <p:cNvPr id="4" name="Picture 3" descr="A close-up of a pen&#10;&#10;Description automatically generated">
            <a:extLst>
              <a:ext uri="{FF2B5EF4-FFF2-40B4-BE49-F238E27FC236}">
                <a16:creationId xmlns:a16="http://schemas.microsoft.com/office/drawing/2014/main" id="{6D75D453-A6A7-3EFF-C61A-C79C82DCA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9875979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9E0B-7BA2-7F09-BA48-3D548712440E}"/>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5A63CF59-2B0C-A60E-C017-3E34D3040D2A}"/>
              </a:ext>
            </a:extLst>
          </p:cNvPr>
          <p:cNvSpPr>
            <a:spLocks noGrp="1"/>
          </p:cNvSpPr>
          <p:nvPr>
            <p:ph idx="1"/>
          </p:nvPr>
        </p:nvSpPr>
        <p:spPr>
          <a:xfrm>
            <a:off x="680321" y="2336872"/>
            <a:ext cx="9613861" cy="4063927"/>
          </a:xfrm>
        </p:spPr>
        <p:txBody>
          <a:bodyPr>
            <a:normAutofit fontScale="92500" lnSpcReduction="10000"/>
          </a:bodyPr>
          <a:lstStyle/>
          <a:p>
            <a:pPr marL="0" indent="0">
              <a:buNone/>
            </a:pPr>
            <a:r>
              <a:rPr lang="en-US" sz="3600" b="1" dirty="0">
                <a:effectLst>
                  <a:outerShdw blurRad="38100" dist="38100" dir="2700000" algn="tl">
                    <a:srgbClr val="000000">
                      <a:alpha val="43137"/>
                    </a:srgbClr>
                  </a:outerShdw>
                </a:effectLst>
              </a:rPr>
              <a:t>16. Nigeria, African and other developing countries are advised to develop country and region-specific and personalized economic policies as the World Bank and IMF are not designed to suite economies of developing economies. </a:t>
            </a:r>
          </a:p>
          <a:p>
            <a:pPr marL="0" indent="0">
              <a:buNone/>
            </a:pPr>
            <a:r>
              <a:rPr lang="en-US" sz="3600" b="1" dirty="0">
                <a:effectLst>
                  <a:outerShdw blurRad="38100" dist="38100" dir="2700000" algn="tl">
                    <a:srgbClr val="000000">
                      <a:alpha val="43137"/>
                    </a:srgbClr>
                  </a:outerShdw>
                </a:effectLst>
              </a:rPr>
              <a:t>They are designed to serve their European and American masters and their aim is to </a:t>
            </a:r>
            <a:r>
              <a:rPr lang="en-US" sz="3600" b="1" dirty="0" err="1">
                <a:effectLst>
                  <a:outerShdw blurRad="38100" dist="38100" dir="2700000" algn="tl">
                    <a:srgbClr val="000000">
                      <a:alpha val="43137"/>
                    </a:srgbClr>
                  </a:outerShdw>
                </a:effectLst>
              </a:rPr>
              <a:t>imporverish</a:t>
            </a:r>
            <a:r>
              <a:rPr lang="en-US" sz="3600" b="1" dirty="0">
                <a:effectLst>
                  <a:outerShdw blurRad="38100" dist="38100" dir="2700000" algn="tl">
                    <a:srgbClr val="000000">
                      <a:alpha val="43137"/>
                    </a:srgbClr>
                  </a:outerShdw>
                </a:effectLst>
              </a:rPr>
              <a:t> African countries.</a:t>
            </a:r>
          </a:p>
        </p:txBody>
      </p:sp>
      <p:pic>
        <p:nvPicPr>
          <p:cNvPr id="4" name="Picture 3" descr="A close-up of a pen&#10;&#10;Description automatically generated">
            <a:extLst>
              <a:ext uri="{FF2B5EF4-FFF2-40B4-BE49-F238E27FC236}">
                <a16:creationId xmlns:a16="http://schemas.microsoft.com/office/drawing/2014/main" id="{D8D1ED4D-1E04-F694-EAE6-5E0D48A8A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4168481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D7857-4BA5-D63B-425D-87D28045E84F}"/>
              </a:ext>
            </a:extLst>
          </p:cNvPr>
          <p:cNvSpPr>
            <a:spLocks noGrp="1"/>
          </p:cNvSpPr>
          <p:nvPr>
            <p:ph type="title"/>
          </p:nvPr>
        </p:nvSpPr>
        <p:spPr>
          <a:xfrm>
            <a:off x="680321" y="753228"/>
            <a:ext cx="9776285" cy="1080938"/>
          </a:xfrm>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20CBED6A-7F3C-E1C9-AE86-E95CDB8408B4}"/>
              </a:ext>
            </a:extLst>
          </p:cNvPr>
          <p:cNvSpPr>
            <a:spLocks noGrp="1"/>
          </p:cNvSpPr>
          <p:nvPr>
            <p:ph idx="1"/>
          </p:nvPr>
        </p:nvSpPr>
        <p:spPr>
          <a:xfrm>
            <a:off x="680321" y="2336873"/>
            <a:ext cx="9613861" cy="4167166"/>
          </a:xfrm>
        </p:spPr>
        <p:txBody>
          <a:bodyPr>
            <a:normAutofit/>
          </a:bodyPr>
          <a:lstStyle/>
          <a:p>
            <a:pPr marL="0" indent="0">
              <a:buNone/>
            </a:pPr>
            <a:r>
              <a:rPr lang="en-US" sz="3200" b="1" dirty="0">
                <a:effectLst>
                  <a:outerShdw blurRad="38100" dist="38100" dir="2700000" algn="tl">
                    <a:srgbClr val="000000">
                      <a:alpha val="43137"/>
                    </a:srgbClr>
                  </a:outerShdw>
                </a:effectLst>
              </a:rPr>
              <a:t>17. Implement Price Control. Prices of very key and essential products should be controlled. Nigeria is at a stage now prices of products change in a matter of hours. </a:t>
            </a:r>
          </a:p>
          <a:p>
            <a:pPr marL="0" indent="0">
              <a:buNone/>
            </a:pPr>
            <a:r>
              <a:rPr lang="en-US" sz="3200" b="1" dirty="0">
                <a:effectLst>
                  <a:outerShdw blurRad="38100" dist="38100" dir="2700000" algn="tl">
                    <a:srgbClr val="000000">
                      <a:alpha val="43137"/>
                    </a:srgbClr>
                  </a:outerShdw>
                </a:effectLst>
              </a:rPr>
              <a:t>Some supermarkets and self-service shops no longer affix price tags on their displayed products due to the highly fluctuating market prices.</a:t>
            </a:r>
          </a:p>
        </p:txBody>
      </p:sp>
      <p:pic>
        <p:nvPicPr>
          <p:cNvPr id="4" name="Picture 3" descr="A close-up of a pen&#10;&#10;Description automatically generated">
            <a:extLst>
              <a:ext uri="{FF2B5EF4-FFF2-40B4-BE49-F238E27FC236}">
                <a16:creationId xmlns:a16="http://schemas.microsoft.com/office/drawing/2014/main" id="{7C20F974-6A47-4421-BC89-6BCDF51E25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2079200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99AB-39D5-38D7-5396-1636971F336C}"/>
              </a:ext>
            </a:extLst>
          </p:cNvPr>
          <p:cNvSpPr>
            <a:spLocks noGrp="1"/>
          </p:cNvSpPr>
          <p:nvPr>
            <p:ph type="title"/>
          </p:nvPr>
        </p:nvSpPr>
        <p:spPr/>
        <p:txBody>
          <a:bodyPr/>
          <a:lstStyle/>
          <a:p>
            <a:r>
              <a:rPr lang="en-US" b="1" dirty="0">
                <a:effectLst>
                  <a:outerShdw blurRad="38100" dist="38100" dir="2700000" algn="tl">
                    <a:srgbClr val="000000">
                      <a:alpha val="43137"/>
                    </a:srgbClr>
                  </a:outerShdw>
                </a:effectLst>
                <a:latin typeface="Arial Rounded MT Bold" panose="020F0704030504030204" pitchFamily="34" charset="0"/>
              </a:rPr>
              <a:t>RECOVERY STRATEGIES IN A CHALLENGING ECONOMY contd.</a:t>
            </a:r>
            <a:endParaRPr lang="en-US" dirty="0"/>
          </a:p>
        </p:txBody>
      </p:sp>
      <p:sp>
        <p:nvSpPr>
          <p:cNvPr id="3" name="Content Placeholder 2">
            <a:extLst>
              <a:ext uri="{FF2B5EF4-FFF2-40B4-BE49-F238E27FC236}">
                <a16:creationId xmlns:a16="http://schemas.microsoft.com/office/drawing/2014/main" id="{B6967A56-26F7-EBA3-0A61-DFED0CB83AF2}"/>
              </a:ext>
            </a:extLst>
          </p:cNvPr>
          <p:cNvSpPr>
            <a:spLocks noGrp="1"/>
          </p:cNvSpPr>
          <p:nvPr>
            <p:ph idx="1"/>
          </p:nvPr>
        </p:nvSpPr>
        <p:spPr/>
        <p:txBody>
          <a:bodyPr>
            <a:normAutofit/>
          </a:bodyPr>
          <a:lstStyle/>
          <a:p>
            <a:pPr marL="0" indent="0">
              <a:buNone/>
            </a:pPr>
            <a:r>
              <a:rPr lang="en-US" sz="3200" b="1" dirty="0">
                <a:effectLst>
                  <a:outerShdw blurRad="38100" dist="38100" dir="2700000" algn="tl">
                    <a:srgbClr val="000000">
                      <a:alpha val="43137"/>
                    </a:srgbClr>
                  </a:outerShdw>
                </a:effectLst>
              </a:rPr>
              <a:t>18. Re-introduction of Subsidy: Governments the world over subsidize critical sectors of the economy like agriculture, transportation, etc.</a:t>
            </a:r>
          </a:p>
          <a:p>
            <a:pPr marL="0" indent="0">
              <a:buNone/>
            </a:pPr>
            <a:r>
              <a:rPr lang="en-US" sz="3200" b="1" dirty="0">
                <a:effectLst>
                  <a:outerShdw blurRad="38100" dist="38100" dir="2700000" algn="tl">
                    <a:srgbClr val="000000">
                      <a:alpha val="43137"/>
                    </a:srgbClr>
                  </a:outerShdw>
                </a:effectLst>
              </a:rPr>
              <a:t>The FGN should critically consider the re-introduction of subsidies in the power and energy, agriculture and transportation sectors.</a:t>
            </a:r>
          </a:p>
        </p:txBody>
      </p:sp>
      <p:pic>
        <p:nvPicPr>
          <p:cNvPr id="4" name="Picture 3" descr="A close-up of a pen&#10;&#10;Description automatically generated">
            <a:extLst>
              <a:ext uri="{FF2B5EF4-FFF2-40B4-BE49-F238E27FC236}">
                <a16:creationId xmlns:a16="http://schemas.microsoft.com/office/drawing/2014/main" id="{1CEE8CAE-0B11-3BD3-8DA3-C7026BD717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3932001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D0331512-B35A-73CE-90C5-0428FDAEDE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71438" y="984739"/>
            <a:ext cx="10018713" cy="4806462"/>
          </a:xfrm>
          <a:prstGeom prst="rect">
            <a:avLst/>
          </a:prstGeom>
        </p:spPr>
      </p:pic>
      <p:pic>
        <p:nvPicPr>
          <p:cNvPr id="3" name="Picture 2" descr="A close-up of a pen&#10;&#10;Description automatically generated">
            <a:extLst>
              <a:ext uri="{FF2B5EF4-FFF2-40B4-BE49-F238E27FC236}">
                <a16:creationId xmlns:a16="http://schemas.microsoft.com/office/drawing/2014/main" id="{3351DF8E-83BA-A38C-B32F-3BD3C33841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4594" y="619441"/>
            <a:ext cx="1597175" cy="1342094"/>
          </a:xfrm>
          <a:prstGeom prst="rect">
            <a:avLst/>
          </a:prstGeom>
        </p:spPr>
      </p:pic>
    </p:spTree>
    <p:extLst>
      <p:ext uri="{BB962C8B-B14F-4D97-AF65-F5344CB8AC3E}">
        <p14:creationId xmlns:p14="http://schemas.microsoft.com/office/powerpoint/2010/main" val="5253339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CA38C-1F31-DEF1-845B-C4BC904DE6DC}"/>
              </a:ext>
            </a:extLst>
          </p:cNvPr>
          <p:cNvSpPr>
            <a:spLocks noGrp="1"/>
          </p:cNvSpPr>
          <p:nvPr>
            <p:ph type="title"/>
          </p:nvPr>
        </p:nvSpPr>
        <p:spPr>
          <a:xfrm>
            <a:off x="221226" y="753227"/>
            <a:ext cx="10191135" cy="1080940"/>
          </a:xfrm>
        </p:spPr>
        <p:txBody>
          <a:bodyPr>
            <a:normAutofit fontScale="90000"/>
          </a:bodyPr>
          <a:lstStyle/>
          <a:p>
            <a:pPr algn="ctr"/>
            <a:r>
              <a:rPr lang="en-US" sz="4400" b="1" dirty="0">
                <a:solidFill>
                  <a:srgbClr val="FFFF00"/>
                </a:solidFill>
                <a:effectLst>
                  <a:outerShdw blurRad="38100" dist="38100" dir="2700000" algn="tl">
                    <a:srgbClr val="000000">
                      <a:alpha val="43137"/>
                    </a:srgbClr>
                  </a:outerShdw>
                </a:effectLst>
                <a:latin typeface="Arial Rounded MT Bold" panose="020F0704030504030204" pitchFamily="34" charset="0"/>
                <a:cs typeface="Times New Roman" panose="02020603050405020304" pitchFamily="18" charset="0"/>
              </a:rPr>
              <a:t>WE APPRECIATE YOU FOR GIVING US YOUR TIME</a:t>
            </a:r>
            <a:endParaRPr lang="en-US" dirty="0"/>
          </a:p>
        </p:txBody>
      </p:sp>
      <p:pic>
        <p:nvPicPr>
          <p:cNvPr id="9" name="Picture 8">
            <a:extLst>
              <a:ext uri="{FF2B5EF4-FFF2-40B4-BE49-F238E27FC236}">
                <a16:creationId xmlns:a16="http://schemas.microsoft.com/office/drawing/2014/main" id="{1536D45C-9FC5-7B7D-E994-50D702D54C2C}"/>
              </a:ext>
            </a:extLst>
          </p:cNvPr>
          <p:cNvPicPr>
            <a:picLocks noChangeAspect="1"/>
          </p:cNvPicPr>
          <p:nvPr/>
        </p:nvPicPr>
        <p:blipFill>
          <a:blip r:embed="rId2"/>
          <a:stretch>
            <a:fillRect/>
          </a:stretch>
        </p:blipFill>
        <p:spPr>
          <a:xfrm>
            <a:off x="5297355" y="2758382"/>
            <a:ext cx="1597290" cy="1341236"/>
          </a:xfrm>
          <a:prstGeom prst="rect">
            <a:avLst/>
          </a:prstGeom>
        </p:spPr>
      </p:pic>
      <p:pic>
        <p:nvPicPr>
          <p:cNvPr id="10" name="Picture 9">
            <a:extLst>
              <a:ext uri="{FF2B5EF4-FFF2-40B4-BE49-F238E27FC236}">
                <a16:creationId xmlns:a16="http://schemas.microsoft.com/office/drawing/2014/main" id="{B44114C3-ACA0-3C34-C400-48894BDC9B03}"/>
              </a:ext>
            </a:extLst>
          </p:cNvPr>
          <p:cNvPicPr>
            <a:picLocks noChangeAspect="1"/>
          </p:cNvPicPr>
          <p:nvPr/>
        </p:nvPicPr>
        <p:blipFill>
          <a:blip r:embed="rId2"/>
          <a:stretch>
            <a:fillRect/>
          </a:stretch>
        </p:blipFill>
        <p:spPr>
          <a:xfrm>
            <a:off x="680323" y="2336800"/>
            <a:ext cx="3790078" cy="3598862"/>
          </a:xfrm>
          <a:prstGeom prst="rect">
            <a:avLst/>
          </a:prstGeom>
        </p:spPr>
      </p:pic>
      <p:sp>
        <p:nvSpPr>
          <p:cNvPr id="4" name="Text Placeholder 3">
            <a:extLst>
              <a:ext uri="{FF2B5EF4-FFF2-40B4-BE49-F238E27FC236}">
                <a16:creationId xmlns:a16="http://schemas.microsoft.com/office/drawing/2014/main" id="{AFBDC922-C428-DA6C-9EEB-E808F313AFFC}"/>
              </a:ext>
            </a:extLst>
          </p:cNvPr>
          <p:cNvSpPr>
            <a:spLocks noGrp="1"/>
          </p:cNvSpPr>
          <p:nvPr>
            <p:ph type="body" sz="half" idx="2"/>
          </p:nvPr>
        </p:nvSpPr>
        <p:spPr/>
        <p:txBody>
          <a:bodyPr/>
          <a:lstStyle/>
          <a:p>
            <a:endParaRPr lang="en-US" dirty="0"/>
          </a:p>
        </p:txBody>
      </p:sp>
      <p:pic>
        <p:nvPicPr>
          <p:cNvPr id="5" name="Content Placeholder 8">
            <a:extLst>
              <a:ext uri="{FF2B5EF4-FFF2-40B4-BE49-F238E27FC236}">
                <a16:creationId xmlns:a16="http://schemas.microsoft.com/office/drawing/2014/main" id="{A658513B-1626-CD73-C17A-1D6D681FC295}"/>
              </a:ext>
            </a:extLst>
          </p:cNvPr>
          <p:cNvPicPr>
            <a:picLocks noGrp="1"/>
          </p:cNvPicPr>
          <p:nvPr>
            <p:ph idx="1"/>
          </p:nvPr>
        </p:nvPicPr>
        <p:blipFill>
          <a:blip r:embed="rId3"/>
          <a:srcRect/>
          <a:stretch>
            <a:fillRect/>
          </a:stretch>
        </p:blipFill>
        <p:spPr bwMode="auto">
          <a:xfrm>
            <a:off x="4783510" y="2336800"/>
            <a:ext cx="5414218" cy="3598863"/>
          </a:xfrm>
          <a:prstGeom prst="rect">
            <a:avLst/>
          </a:prstGeom>
          <a:noFill/>
          <a:ln w="9525">
            <a:noFill/>
            <a:miter lim="800000"/>
            <a:headEnd/>
            <a:tailEnd/>
          </a:ln>
        </p:spPr>
      </p:pic>
      <p:pic>
        <p:nvPicPr>
          <p:cNvPr id="6" name="Picture 5">
            <a:extLst>
              <a:ext uri="{FF2B5EF4-FFF2-40B4-BE49-F238E27FC236}">
                <a16:creationId xmlns:a16="http://schemas.microsoft.com/office/drawing/2014/main" id="{C34C8954-9C55-B283-6EBB-20CC6D6DB8F6}"/>
              </a:ext>
            </a:extLst>
          </p:cNvPr>
          <p:cNvPicPr>
            <a:picLocks noChangeAspect="1"/>
          </p:cNvPicPr>
          <p:nvPr/>
        </p:nvPicPr>
        <p:blipFill>
          <a:blip r:embed="rId4"/>
          <a:stretch>
            <a:fillRect/>
          </a:stretch>
        </p:blipFill>
        <p:spPr>
          <a:xfrm>
            <a:off x="10640292" y="633041"/>
            <a:ext cx="1518895" cy="1392708"/>
          </a:xfrm>
          <a:prstGeom prst="rect">
            <a:avLst/>
          </a:prstGeom>
        </p:spPr>
      </p:pic>
    </p:spTree>
    <p:extLst>
      <p:ext uri="{BB962C8B-B14F-4D97-AF65-F5344CB8AC3E}">
        <p14:creationId xmlns:p14="http://schemas.microsoft.com/office/powerpoint/2010/main" val="268650283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Berlin</Template>
  <TotalTime>4821</TotalTime>
  <Words>2658</Words>
  <Application>Microsoft Office PowerPoint</Application>
  <PresentationFormat>Widescreen</PresentationFormat>
  <Paragraphs>137</Paragraphs>
  <Slides>56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Arial Rounded MT Bold</vt:lpstr>
      <vt:lpstr>Berlin Sans FB Demi</vt:lpstr>
      <vt:lpstr>Calibri</vt:lpstr>
      <vt:lpstr>Courier New</vt:lpstr>
      <vt:lpstr>Trebuchet MS</vt:lpstr>
      <vt:lpstr>Wingdings</vt:lpstr>
      <vt:lpstr>Berlin</vt:lpstr>
      <vt:lpstr>NAIRA DEVALUATION: RECOVERY STRATEGIES IN A CHALLENGING ECONOMY</vt:lpstr>
      <vt:lpstr>A PICTURE OF NIGERIA’S CURRENT REALITY</vt:lpstr>
      <vt:lpstr>WHAT IS DEVALUATION?</vt:lpstr>
      <vt:lpstr>WHAT IS DEVALUATION? contd.</vt:lpstr>
      <vt:lpstr>WHAT IS DEVALUATION? contd.</vt:lpstr>
      <vt:lpstr>WHAT IS DEVALUATION? contd.</vt:lpstr>
      <vt:lpstr>CORE OBJECTIVES OF CURRENCY DEVALUATION</vt:lpstr>
      <vt:lpstr>CAUSES &amp; TYPES OF DEVALUATION</vt:lpstr>
      <vt:lpstr>CAUSES &amp; TYPES OF DEVALUATION contd.</vt:lpstr>
      <vt:lpstr>CAUSES &amp; TYPES OF DEVALUATION contd.</vt:lpstr>
      <vt:lpstr>CAUSES &amp; TYPES OF DEVALUATION contd. </vt:lpstr>
      <vt:lpstr>OTHER WAYS TO DEVALUE A CURRENCY</vt:lpstr>
      <vt:lpstr>BENEFITS OF CURRENCY  DEVALUATION</vt:lpstr>
      <vt:lpstr>BENEFITS OF CURRENCY  DEVALUATION contd.</vt:lpstr>
      <vt:lpstr>BENEFITS OF CURRENCY  DEVALUATION contd.</vt:lpstr>
      <vt:lpstr>BENEFITS OF CURRENCY  DEVALUATION contd.</vt:lpstr>
      <vt:lpstr>BENEFITS OF CURRENCY  DEVALUATION contd.</vt:lpstr>
      <vt:lpstr>BENEFITS OF CURRENCY  DEVALUATION contd.</vt:lpstr>
      <vt:lpstr>BENEFITS OF CURRENCY  DEVALUATION contd.</vt:lpstr>
      <vt:lpstr>BENEFITS OF CURRENCY  DEVALUATION contd.</vt:lpstr>
      <vt:lpstr>BENEFITS OF CURRENCY  DEVALUATION contd.</vt:lpstr>
      <vt:lpstr>BENEFITS OF CURRENCY  DEVALUATION contd.</vt:lpstr>
      <vt:lpstr>DEMERITS OF NAIRA DEVALUATION</vt:lpstr>
      <vt:lpstr>DEMERITS OF NAIRA DEVALUATION contd.</vt:lpstr>
      <vt:lpstr>DEMERITS OF NAIRA DEVALUATION contd.</vt:lpstr>
      <vt:lpstr>DEMERITS OF NAIRA DEVALUATION contd.</vt:lpstr>
      <vt:lpstr>BASIC CONDITIONS FOR THE SUCCESSFUL WORING OF DEVALUATION OF CURRENCY</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BASIC CONDITIONS FOR THE SUCCESSFUL WORING OF DEVALUATION OF CURRENCY contd.</vt:lpstr>
      <vt:lpstr>DRAWBACKS OF DEVALUATION</vt:lpstr>
      <vt:lpstr>RECOVERY STRATEGIES IN A CHALLENGING ECONOMY</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RECOVERY STRATEGIES IN A CHALLENGING ECONOMY contd.</vt:lpstr>
      <vt:lpstr>PowerPoint Presentation</vt:lpstr>
      <vt:lpstr>WE APPRECIATE YOU FOR GIVING US YOUR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e16379</dc:creator>
  <cp:lastModifiedBy>e16379</cp:lastModifiedBy>
  <cp:revision>189</cp:revision>
  <dcterms:created xsi:type="dcterms:W3CDTF">2024-07-08T14:07:35Z</dcterms:created>
  <dcterms:modified xsi:type="dcterms:W3CDTF">2024-08-01T13:27:09Z</dcterms:modified>
</cp:coreProperties>
</file>